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8"/>
  </p:notesMasterIdLst>
  <p:sldIdLst>
    <p:sldId id="256" r:id="rId2"/>
    <p:sldId id="426" r:id="rId3"/>
    <p:sldId id="428" r:id="rId4"/>
    <p:sldId id="430" r:id="rId5"/>
    <p:sldId id="429" r:id="rId6"/>
    <p:sldId id="379" r:id="rId7"/>
    <p:sldId id="384" r:id="rId8"/>
    <p:sldId id="385" r:id="rId9"/>
    <p:sldId id="386" r:id="rId10"/>
    <p:sldId id="387" r:id="rId11"/>
    <p:sldId id="388" r:id="rId12"/>
    <p:sldId id="389" r:id="rId13"/>
    <p:sldId id="391" r:id="rId14"/>
    <p:sldId id="393" r:id="rId15"/>
    <p:sldId id="392" r:id="rId16"/>
    <p:sldId id="394" r:id="rId17"/>
    <p:sldId id="395" r:id="rId18"/>
    <p:sldId id="397" r:id="rId19"/>
    <p:sldId id="398" r:id="rId20"/>
    <p:sldId id="416" r:id="rId21"/>
    <p:sldId id="399" r:id="rId22"/>
    <p:sldId id="396" r:id="rId23"/>
    <p:sldId id="400" r:id="rId24"/>
    <p:sldId id="431" r:id="rId25"/>
    <p:sldId id="401" r:id="rId26"/>
    <p:sldId id="420" r:id="rId27"/>
    <p:sldId id="421" r:id="rId28"/>
    <p:sldId id="418" r:id="rId29"/>
    <p:sldId id="417" r:id="rId30"/>
    <p:sldId id="404" r:id="rId31"/>
    <p:sldId id="406" r:id="rId32"/>
    <p:sldId id="419" r:id="rId33"/>
    <p:sldId id="407" r:id="rId34"/>
    <p:sldId id="403" r:id="rId35"/>
    <p:sldId id="410" r:id="rId36"/>
    <p:sldId id="411" r:id="rId37"/>
    <p:sldId id="413" r:id="rId38"/>
    <p:sldId id="412" r:id="rId39"/>
    <p:sldId id="409" r:id="rId40"/>
    <p:sldId id="432" r:id="rId41"/>
    <p:sldId id="434" r:id="rId42"/>
    <p:sldId id="408" r:id="rId43"/>
    <p:sldId id="435" r:id="rId44"/>
    <p:sldId id="424" r:id="rId45"/>
    <p:sldId id="422" r:id="rId46"/>
    <p:sldId id="423" r:id="rId4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103" autoAdjust="0"/>
  </p:normalViewPr>
  <p:slideViewPr>
    <p:cSldViewPr snapToGrid="0">
      <p:cViewPr varScale="1">
        <p:scale>
          <a:sx n="66" d="100"/>
          <a:sy n="66" d="100"/>
        </p:scale>
        <p:origin x="6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9D76C0-AC99-4B78-AACA-8D09DD8E7B4C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9FC125-1170-47FE-BD2A-FA3EE8B910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3374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FC125-1170-47FE-BD2A-FA3EE8B910FD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7044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33843BEF-179E-2146-A507-BA5CC7682542}" type="datetime1">
              <a:rPr lang="en-US"/>
              <a:pPr/>
              <a:t>11/1/2019</a:t>
            </a:fld>
            <a:endParaRPr lang="en-US"/>
          </a:p>
        </p:txBody>
      </p:sp>
      <p:sp>
        <p:nvSpPr>
          <p:cNvPr id="99331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EF6096-0F61-3B44-AC64-A43A0EF4F504}" type="slidenum">
              <a:rPr lang="en-US"/>
              <a:pPr/>
              <a:t>20</a:t>
            </a:fld>
            <a:endParaRPr lang="en-US"/>
          </a:p>
        </p:txBody>
      </p:sp>
      <p:sp>
        <p:nvSpPr>
          <p:cNvPr id="9933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933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5292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0CC68C43-AAF8-D445-90E1-A004F38E88F1}" type="datetime1">
              <a:rPr lang="en-US"/>
              <a:pPr/>
              <a:t>11/1/2019</a:t>
            </a:fld>
            <a:endParaRPr lang="en-US"/>
          </a:p>
        </p:txBody>
      </p:sp>
      <p:sp>
        <p:nvSpPr>
          <p:cNvPr id="73731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09C20A-AD64-124C-93F1-9AAC2520F5F3}" type="slidenum">
              <a:rPr lang="en-US"/>
              <a:pPr/>
              <a:t>29</a:t>
            </a:fld>
            <a:endParaRPr lang="en-US"/>
          </a:p>
        </p:txBody>
      </p:sp>
      <p:sp>
        <p:nvSpPr>
          <p:cNvPr id="7373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7373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091376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67167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A88D3-46E2-4335-A4F7-87D8702C61C2}" type="datetime1">
              <a:rPr lang="ru-RU" smtClean="0"/>
              <a:t>01.11.2019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Климов П.А., Кванториум-33, 11.10.2019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AD71E-5347-400B-A332-6F2AE7FF288B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22360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508F-B720-4E29-B489-AA54EE0B66E8}" type="datetime1">
              <a:rPr lang="ru-RU" smtClean="0"/>
              <a:t>01.11.2019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Климов П.А., Кванториум-33, 11.10.2019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AD71E-5347-400B-A332-6F2AE7FF2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687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1D6E8-DC67-4468-9103-1BF772BCBE62}" type="datetime1">
              <a:rPr lang="ru-RU" smtClean="0"/>
              <a:t>01.11.2019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Климов П.А., Кванториум-33, 11.10.2019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AD71E-5347-400B-A332-6F2AE7FF2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345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7AD28-ABFF-4921-85CA-4987B3B2978E}" type="datetime1">
              <a:rPr lang="ru-RU" smtClean="0"/>
              <a:t>01.11.2019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Климов П.А., Кванториум-33, 11.10.2019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AD71E-5347-400B-A332-6F2AE7FF2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810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27FC9-55C9-4801-8B13-02BD14C2AE32}" type="datetime1">
              <a:rPr lang="ru-RU" smtClean="0"/>
              <a:t>01.11.2019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Климов П.А., Кванториум-33, 11.10.2019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AD71E-5347-400B-A332-6F2AE7FF288B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2338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E1607-1A7E-47BA-B9AA-B5E7EB71F4FC}" type="datetime1">
              <a:rPr lang="ru-RU" smtClean="0"/>
              <a:t>01.11.2019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Климов П.А., Кванториум-33, 11.10.2019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AD71E-5347-400B-A332-6F2AE7FF2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9940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E95D6-04E9-4CFA-96A1-66E83874A55E}" type="datetime1">
              <a:rPr lang="ru-RU" smtClean="0"/>
              <a:t>01.11.2019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Климов П.А., Кванториум-33, 11.10.2019</a:t>
            </a: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AD71E-5347-400B-A332-6F2AE7FF2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7033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89E8F-02C5-47A9-BEFE-6C8253FD624B}" type="datetime1">
              <a:rPr lang="ru-RU" smtClean="0"/>
              <a:t>01.11.2019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Климов П.А., Кванториум-33, 11.10.2019</a:t>
            </a: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AD71E-5347-400B-A332-6F2AE7FF2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8033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51748-D330-437B-B290-7418FDEBB9B5}" type="datetime1">
              <a:rPr lang="ru-RU" smtClean="0"/>
              <a:t>01.11.2019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Климов П.А., Кванториум-33, 11.10.2019</a:t>
            </a: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AD71E-5347-400B-A332-6F2AE7FF2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4540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90C65034-A418-4688-8CF6-A9D6CF59E0A3}" type="datetime1">
              <a:rPr lang="ru-RU" smtClean="0"/>
              <a:t>01.11.2019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Климов П.А., Кванториум-33, 11.10.2019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0AD71E-5347-400B-A332-6F2AE7FF2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1542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84341-59FF-4F8F-9347-119F5F6123DD}" type="datetime1">
              <a:rPr lang="ru-RU" smtClean="0"/>
              <a:t>01.11.2019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Климов П.А., Кванториум-33, 11.10.2019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AD71E-5347-400B-A332-6F2AE7FF2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06390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CEA46B1-1390-4B4B-8EF0-952CBB271210}" type="datetime1">
              <a:rPr lang="ru-RU" smtClean="0"/>
              <a:t>01.11.2019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Климов П.А., Кванториум-33, 11.10.2019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870AD71E-5347-400B-A332-6F2AE7FF288B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3158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nuclphys.sinp.msu.ru/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3.wmf"/><Relationship Id="rId4" Type="http://schemas.openxmlformats.org/officeDocument/2006/relationships/oleObject" Target="../embeddings/oleObject1.bin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gif"/><Relationship Id="rId4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6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dirty="0" smtClean="0"/>
              <a:t>Космические лучи –</a:t>
            </a:r>
            <a:br>
              <a:rPr lang="ru-RU" sz="5400" dirty="0" smtClean="0"/>
            </a:br>
            <a:r>
              <a:rPr lang="ru-RU" sz="5400" dirty="0" smtClean="0"/>
              <a:t>«странники Вселенной»</a:t>
            </a:r>
            <a:endParaRPr lang="ru-RU" sz="5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err="1" smtClean="0"/>
              <a:t>К.ф-м.н</a:t>
            </a:r>
            <a:r>
              <a:rPr lang="ru-RU" dirty="0" smtClean="0"/>
              <a:t>. зав. лабораторией НИИЯФ МГУ 	Климов П.А.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1371087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AD71E-5347-400B-A332-6F2AE7FF288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622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AD71E-5347-400B-A332-6F2AE7FF288B}" type="slidenum">
              <a:rPr lang="ru-RU" smtClean="0"/>
              <a:t>10</a:t>
            </a:fld>
            <a:endParaRPr lang="ru-RU"/>
          </a:p>
        </p:txBody>
      </p:sp>
      <p:pic>
        <p:nvPicPr>
          <p:cNvPr id="16386" name="Picture 2" descr="Магнитное поле Земл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488" y="406665"/>
            <a:ext cx="9132799" cy="5541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403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Широтный эффект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128" y="1845734"/>
            <a:ext cx="7777213" cy="3323032"/>
          </a:xfrm>
        </p:spPr>
        <p:txBody>
          <a:bodyPr>
            <a:noAutofit/>
          </a:bodyPr>
          <a:lstStyle/>
          <a:p>
            <a:r>
              <a:rPr lang="ru-RU" sz="2400" dirty="0"/>
              <a:t>Дж. Клей, 1927 г., Р </a:t>
            </a:r>
            <a:r>
              <a:rPr lang="ru-RU" sz="2400" dirty="0" err="1"/>
              <a:t>Милликен</a:t>
            </a:r>
            <a:r>
              <a:rPr lang="ru-RU" sz="2400" dirty="0"/>
              <a:t>, 1928, А Комптон 1932 и С.Н. Вернов </a:t>
            </a:r>
            <a:r>
              <a:rPr lang="ru-RU" sz="2400" dirty="0" smtClean="0"/>
              <a:t>1936-1938.</a:t>
            </a:r>
            <a:endParaRPr lang="ru-RU" sz="2400" dirty="0"/>
          </a:p>
          <a:p>
            <a:r>
              <a:rPr lang="ru-RU" sz="2400" dirty="0" err="1" smtClean="0"/>
              <a:t>Милликен</a:t>
            </a:r>
            <a:r>
              <a:rPr lang="ru-RU" sz="2400" dirty="0" smtClean="0"/>
              <a:t> убежден в том, что КЛ – фотоны!</a:t>
            </a:r>
          </a:p>
          <a:p>
            <a:r>
              <a:rPr lang="ru-RU" sz="2400" dirty="0" smtClean="0"/>
              <a:t>С</a:t>
            </a:r>
            <a:r>
              <a:rPr lang="ru-RU" sz="2400" dirty="0"/>
              <a:t>. Вернов осуществил измерения широтного эффекта космических лучей, проведя стратосферные эксперименты на шарах-зондах в Индийском океане на теплоходе “Серго”. Он подтвердил результаты, полученные А. Комптоном по исследованию широтного эффекта и вывода о том, что космические частицы заряжены. Оказалось, что на экваторе поток космических лучей в 4 раза был меньше потока, наблюдавшегося на высоких широтах.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AD71E-5347-400B-A332-6F2AE7FF288B}" type="slidenum">
              <a:rPr lang="ru-RU" smtClean="0"/>
              <a:t>11</a:t>
            </a:fld>
            <a:endParaRPr lang="ru-RU"/>
          </a:p>
        </p:txBody>
      </p:sp>
      <p:pic>
        <p:nvPicPr>
          <p:cNvPr id="18434" name="Picture 2" descr="http://nuclphys.sinp.msu.ru/pilgrims/images/cr04_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043" y="3125964"/>
            <a:ext cx="3933825" cy="303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9315229" y="2645953"/>
            <a:ext cx="2801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http://nuclphys.sinp.msu.ru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520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5314406" cy="1450757"/>
          </a:xfrm>
        </p:spPr>
        <p:txBody>
          <a:bodyPr/>
          <a:lstStyle/>
          <a:p>
            <a:pPr algn="ctr"/>
            <a:r>
              <a:rPr lang="ru-RU" dirty="0" smtClean="0"/>
              <a:t>Восточно-западная асимметрия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2623" y="2527126"/>
            <a:ext cx="11813177" cy="4297783"/>
          </a:xfrm>
        </p:spPr>
        <p:txBody>
          <a:bodyPr>
            <a:noAutofit/>
          </a:bodyPr>
          <a:lstStyle/>
          <a:p>
            <a:r>
              <a:rPr lang="ru-RU" dirty="0"/>
              <a:t> </a:t>
            </a:r>
            <a:r>
              <a:rPr lang="ru-RU" dirty="0" smtClean="0"/>
              <a:t>Широтная </a:t>
            </a:r>
            <a:r>
              <a:rPr lang="ru-RU" dirty="0"/>
              <a:t>асимметрия космического излучения не единственная в пространственном распределении частиц, наблюдаемых на Земле. Следует ожидать асимметрии восток-запад, если первичные частицы не нейтральны, а заряжены. Положительно заряженные частицы должны отклоняться к востоку, а отрицательные – к западу.</a:t>
            </a:r>
            <a:endParaRPr lang="ru-RU" dirty="0" smtClean="0"/>
          </a:p>
          <a:p>
            <a:r>
              <a:rPr lang="ru-RU" dirty="0" smtClean="0"/>
              <a:t>Т</a:t>
            </a:r>
            <a:r>
              <a:rPr lang="ru-RU" dirty="0"/>
              <a:t>. </a:t>
            </a:r>
            <a:r>
              <a:rPr lang="ru-RU" dirty="0" smtClean="0"/>
              <a:t>Джонсон в </a:t>
            </a:r>
            <a:r>
              <a:rPr lang="ru-RU" dirty="0"/>
              <a:t>1933 г</a:t>
            </a:r>
            <a:r>
              <a:rPr lang="ru-RU" dirty="0" smtClean="0"/>
              <a:t>. </a:t>
            </a:r>
            <a:r>
              <a:rPr lang="ru-RU" dirty="0"/>
              <a:t>обнаружил восточно-западную асимметрию прихода первичных частиц. Это явилось указанием на то, что первичное излучение состоит из положительно заряженных частиц. Неожиданный результат! Ведь большинство физиков до этого полагало, что если первичное излучение и является заряженными частицами, то это – отрицательно заряженные частицы – электроны (</a:t>
            </a:r>
            <a:r>
              <a:rPr lang="ru-RU" dirty="0" smtClean="0"/>
              <a:t>и позитроны</a:t>
            </a:r>
            <a:r>
              <a:rPr lang="ru-RU" dirty="0"/>
              <a:t>).</a:t>
            </a:r>
            <a:br>
              <a:rPr lang="ru-RU" dirty="0"/>
            </a:br>
            <a:r>
              <a:rPr lang="ru-RU" dirty="0"/>
              <a:t>  </a:t>
            </a:r>
            <a:endParaRPr lang="ru-RU" dirty="0" smtClean="0"/>
          </a:p>
          <a:p>
            <a:r>
              <a:rPr lang="ru-RU" dirty="0" smtClean="0"/>
              <a:t>Анализируя </a:t>
            </a:r>
            <a:r>
              <a:rPr lang="ru-RU" dirty="0"/>
              <a:t>результаты по прохождению космического излучения через разные толщи свинцовой защиты, М. </a:t>
            </a:r>
            <a:r>
              <a:rPr lang="ru-RU" dirty="0" err="1"/>
              <a:t>Шайн</a:t>
            </a:r>
            <a:r>
              <a:rPr lang="ru-RU" dirty="0"/>
              <a:t> пришёл к выводу, что оно состоит “скорее всего, из протонов”. Этот вывод был правильным и получил подтверждение в работах по исследованию процессов взаимодействия космических лучей с атмосферой и </a:t>
            </a:r>
            <a:r>
              <a:rPr lang="ru-RU" dirty="0" smtClean="0"/>
              <a:t>в </a:t>
            </a:r>
            <a:r>
              <a:rPr lang="ru-RU" dirty="0"/>
              <a:t>экспериментах С. </a:t>
            </a:r>
            <a:r>
              <a:rPr lang="ru-RU" dirty="0" err="1"/>
              <a:t>Вернова</a:t>
            </a:r>
            <a:r>
              <a:rPr lang="ru-RU" dirty="0"/>
              <a:t> в 1949 г. в стратосфере в районе Индийского </a:t>
            </a:r>
            <a:r>
              <a:rPr lang="ru-RU" dirty="0" smtClean="0"/>
              <a:t>океана.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AD71E-5347-400B-A332-6F2AE7FF288B}" type="slidenum">
              <a:rPr lang="ru-RU" smtClean="0"/>
              <a:t>12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3314" y="0"/>
            <a:ext cx="5268686" cy="237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6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aboutspacejornal.net/wp-content/uploads/2016/05/173279_photo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" y="-7617"/>
            <a:ext cx="12192001" cy="683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51470"/>
            <a:ext cx="8229600" cy="785242"/>
          </a:xfrm>
        </p:spPr>
        <p:txBody>
          <a:bodyPr/>
          <a:lstStyle/>
          <a:p>
            <a:pPr>
              <a:defRPr/>
            </a:pPr>
            <a:r>
              <a:rPr lang="ru-RU" b="1" dirty="0" smtClean="0">
                <a:solidFill>
                  <a:schemeClr val="bg1"/>
                </a:solidFill>
              </a:rPr>
              <a:t>Что такое космические лучи?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4339" name="Содержимое 2"/>
          <p:cNvSpPr>
            <a:spLocks noGrp="1"/>
          </p:cNvSpPr>
          <p:nvPr>
            <p:ph idx="1"/>
          </p:nvPr>
        </p:nvSpPr>
        <p:spPr>
          <a:xfrm>
            <a:off x="317634" y="1838426"/>
            <a:ext cx="11733194" cy="377455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Космические лучи – стабильные частицы, ядра атомов, зародившиеся и ускоренные где-то во Вселенной, вне Земли.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В основном это протоны, ядра гелия и других элементов из таблицы Менделеева, а так же доля электронов, позитронов, нейтрино, гамма-излучения.</a:t>
            </a:r>
          </a:p>
        </p:txBody>
      </p:sp>
      <p:sp>
        <p:nvSpPr>
          <p:cNvPr id="14340" name="Прямоугольник 3"/>
          <p:cNvSpPr>
            <a:spLocks noChangeArrowheads="1"/>
          </p:cNvSpPr>
          <p:nvPr/>
        </p:nvSpPr>
        <p:spPr bwMode="auto">
          <a:xfrm>
            <a:off x="4550229" y="4520792"/>
            <a:ext cx="7043057" cy="1938992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Ядерная компонента - ~90% протонов, ~10% ядер гелия, ~1% более тяжелых ядер</a:t>
            </a:r>
          </a:p>
          <a:p>
            <a:pPr eaLnBrk="1" hangingPunct="1"/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Электроны (~1% от числа ядер)</a:t>
            </a:r>
          </a:p>
          <a:p>
            <a:pPr eaLnBrk="1" hangingPunct="1"/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Позитроны (~10% от числа электронов)</a:t>
            </a:r>
          </a:p>
          <a:p>
            <a:pPr eaLnBrk="1" hangingPunct="1"/>
            <a:r>
              <a:rPr lang="ru-RU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Антиадроны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&lt;1%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AD71E-5347-400B-A332-6F2AE7FF288B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631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Различают:</a:t>
            </a:r>
            <a:endParaRPr lang="ru-RU" dirty="0"/>
          </a:p>
        </p:txBody>
      </p:sp>
      <p:sp>
        <p:nvSpPr>
          <p:cNvPr id="15363" name="Содержимое 2"/>
          <p:cNvSpPr>
            <a:spLocks noGrp="1"/>
          </p:cNvSpPr>
          <p:nvPr>
            <p:ph idx="1"/>
          </p:nvPr>
        </p:nvSpPr>
        <p:spPr>
          <a:xfrm>
            <a:off x="489284" y="1950153"/>
            <a:ext cx="10214009" cy="400788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800" dirty="0" smtClean="0"/>
              <a:t>Солнечные космические лучи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 smtClean="0"/>
              <a:t>Галактические космические лучи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 smtClean="0"/>
              <a:t>Внегалактические КЛ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sz="28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 smtClean="0"/>
              <a:t>Первичные КЛ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 smtClean="0"/>
              <a:t>Вторичные КЛ (образуются в атмосфере Земли</a:t>
            </a:r>
            <a:r>
              <a:rPr lang="ru-RU" sz="2800" dirty="0" smtClean="0"/>
              <a:t>)</a:t>
            </a:r>
            <a:r>
              <a:rPr lang="en-US" sz="2800" dirty="0" smtClean="0"/>
              <a:t> – </a:t>
            </a:r>
            <a:r>
              <a:rPr lang="ru-RU" sz="2800" dirty="0" smtClean="0"/>
              <a:t>открытие большого количества частиц произошло до ускорителей в космических лучах</a:t>
            </a:r>
            <a:r>
              <a:rPr lang="ru-RU" sz="2800" dirty="0"/>
              <a:t>: </a:t>
            </a:r>
            <a:r>
              <a:rPr lang="ru-RU" sz="2800" dirty="0" smtClean="0"/>
              <a:t>µ</a:t>
            </a:r>
            <a:r>
              <a:rPr lang="el-GR" sz="2800" baseline="30000" dirty="0" smtClean="0"/>
              <a:t>±</a:t>
            </a:r>
            <a:r>
              <a:rPr lang="en-US" sz="2800" dirty="0" smtClean="0"/>
              <a:t>, </a:t>
            </a:r>
            <a:r>
              <a:rPr lang="el-GR" sz="2800" dirty="0" smtClean="0"/>
              <a:t>π</a:t>
            </a:r>
            <a:r>
              <a:rPr lang="el-GR" sz="2800" baseline="30000" dirty="0" smtClean="0"/>
              <a:t>±</a:t>
            </a:r>
            <a:r>
              <a:rPr lang="en-US" sz="2800" dirty="0" smtClean="0"/>
              <a:t>, </a:t>
            </a:r>
            <a:r>
              <a:rPr lang="el-GR" sz="2800" dirty="0" smtClean="0"/>
              <a:t>π</a:t>
            </a:r>
            <a:r>
              <a:rPr lang="en-US" sz="2800" baseline="30000" dirty="0" smtClean="0"/>
              <a:t>0</a:t>
            </a:r>
            <a:r>
              <a:rPr lang="en-US" sz="2800" dirty="0" smtClean="0"/>
              <a:t>, K</a:t>
            </a:r>
            <a:r>
              <a:rPr lang="el-GR" sz="2800" baseline="30000" dirty="0" smtClean="0"/>
              <a:t>±</a:t>
            </a:r>
            <a:r>
              <a:rPr lang="en-US" sz="2800" dirty="0" smtClean="0"/>
              <a:t> …</a:t>
            </a:r>
            <a:endParaRPr lang="ru-RU" sz="2800" dirty="0" smtClean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AD71E-5347-400B-A332-6F2AE7FF288B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829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Солнце – ближайшая звезда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AD71E-5347-400B-A332-6F2AE7FF288B}" type="slidenum">
              <a:rPr lang="ru-RU" smtClean="0"/>
              <a:t>15</a:t>
            </a:fld>
            <a:endParaRPr lang="ru-RU"/>
          </a:p>
        </p:txBody>
      </p:sp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3"/>
          <a:stretch>
            <a:fillRect/>
          </a:stretch>
        </p:blipFill>
        <p:spPr bwMode="auto">
          <a:xfrm>
            <a:off x="576345" y="1845734"/>
            <a:ext cx="6045835" cy="4317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019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345" y="2652754"/>
            <a:ext cx="2590325" cy="323790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Радиационные пояса Земли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AD71E-5347-400B-A332-6F2AE7FF288B}" type="slidenum">
              <a:rPr lang="ru-RU" smtClean="0"/>
              <a:t>16</a:t>
            </a:fld>
            <a:endParaRPr lang="ru-RU"/>
          </a:p>
        </p:txBody>
      </p:sp>
      <p:pic>
        <p:nvPicPr>
          <p:cNvPr id="19458" name="Picture 2" descr="https://phys.msu.ru/rus/about/sovphys/pics/128.files/128_img_2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15" y="2130119"/>
            <a:ext cx="5142560" cy="2641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18173" y="4988641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i="1" dirty="0">
                <a:solidFill>
                  <a:srgbClr val="000000"/>
                </a:solidFill>
                <a:latin typeface="Roboto" panose="02000000000000000000" pitchFamily="2" charset="0"/>
              </a:rPr>
              <a:t>Интенсивность космической радиации на одном из витков 2-ого ИСЗ при пролете над северными районами СССР 7 ноября 1957 года</a:t>
            </a:r>
            <a:r>
              <a:rPr lang="ru-RU" sz="2000" i="1" dirty="0" smtClean="0">
                <a:solidFill>
                  <a:srgbClr val="000000"/>
                </a:solidFill>
                <a:latin typeface="Roboto" panose="02000000000000000000" pitchFamily="2" charset="0"/>
              </a:rPr>
              <a:t>.</a:t>
            </a:r>
          </a:p>
          <a:p>
            <a:r>
              <a:rPr lang="ru-RU" sz="2000" i="1" dirty="0" smtClean="0">
                <a:solidFill>
                  <a:srgbClr val="000000"/>
                </a:solidFill>
                <a:latin typeface="Roboto" panose="02000000000000000000" pitchFamily="2" charset="0"/>
              </a:rPr>
              <a:t>Руководитель эксперимента С.Н. Вернов.</a:t>
            </a:r>
            <a:endParaRPr lang="ru-RU" sz="2000" dirty="0"/>
          </a:p>
        </p:txBody>
      </p:sp>
      <p:pic>
        <p:nvPicPr>
          <p:cNvPr id="19462" name="Picture 6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621" y="2130119"/>
            <a:ext cx="5510500" cy="3038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316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Движение частицы в магнитном поле Земли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AD71E-5347-400B-A332-6F2AE7FF288B}" type="slidenum">
              <a:rPr lang="ru-RU" smtClean="0"/>
              <a:t>17</a:t>
            </a:fld>
            <a:endParaRPr lang="ru-RU"/>
          </a:p>
        </p:txBody>
      </p:sp>
      <p:pic>
        <p:nvPicPr>
          <p:cNvPr id="23554" name="Picture 2" descr="Картинки по запросу движение заряженной частицы в магнитном поле Земли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12" y="1737360"/>
            <a:ext cx="4742535" cy="453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https://phys.msu.ru/rus/about/sovphys/pics/128.files/128_img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823" y="2681869"/>
            <a:ext cx="6642331" cy="2419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129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" y="-99392"/>
            <a:ext cx="12009120" cy="1042668"/>
          </a:xfrm>
        </p:spPr>
        <p:txBody>
          <a:bodyPr/>
          <a:lstStyle/>
          <a:p>
            <a:pPr algn="ctr">
              <a:defRPr/>
            </a:pPr>
            <a:r>
              <a:rPr lang="ru-RU" sz="3600" dirty="0" smtClean="0"/>
              <a:t>Взаимодействие с атмосферой Земли</a:t>
            </a:r>
            <a:endParaRPr lang="ru-RU" sz="36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338" y="943276"/>
            <a:ext cx="8027380" cy="3724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5716"/>
            <a:ext cx="4139338" cy="4639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AD71E-5347-400B-A332-6F2AE7FF288B}" type="slidenum">
              <a:rPr lang="ru-RU" smtClean="0"/>
              <a:t>18</a:t>
            </a:fld>
            <a:endParaRPr lang="ru-RU"/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5051" y="3175925"/>
            <a:ext cx="2533904" cy="31197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92867" y="5361272"/>
            <a:ext cx="49570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dirty="0" smtClean="0"/>
              <a:t>1937 г. Пьер </a:t>
            </a:r>
            <a:r>
              <a:rPr lang="ru-RU" sz="2800" dirty="0" err="1" smtClean="0"/>
              <a:t>Оже</a:t>
            </a:r>
            <a:endParaRPr lang="ru-RU" sz="2800" dirty="0" smtClean="0"/>
          </a:p>
          <a:p>
            <a:pPr algn="r"/>
            <a:r>
              <a:rPr lang="ru-RU" sz="2800" dirty="0" smtClean="0"/>
              <a:t>Открытие ШАЛ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88634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6603"/>
            <a:ext cx="4629752" cy="340949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Широкий атмосферный ливень как средство регистрации и исследования КЛ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AD71E-5347-400B-A332-6F2AE7FF288B}" type="slidenum">
              <a:rPr lang="ru-RU" smtClean="0"/>
              <a:t>19</a:t>
            </a:fld>
            <a:endParaRPr lang="ru-RU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962" y="548641"/>
            <a:ext cx="7474914" cy="346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961" y="4017253"/>
            <a:ext cx="7473869" cy="2094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8799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7950" y="112069"/>
            <a:ext cx="7058859" cy="1123317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dirty="0" smtClean="0"/>
              <a:t>Стремление </a:t>
            </a:r>
            <a:r>
              <a:rPr lang="ru-RU" dirty="0" smtClean="0"/>
              <a:t>к зве</a:t>
            </a:r>
            <a:r>
              <a:rPr lang="ru-RU" dirty="0"/>
              <a:t>з</a:t>
            </a:r>
            <a:r>
              <a:rPr lang="ru-RU" dirty="0" smtClean="0"/>
              <a:t>дам</a:t>
            </a:r>
            <a:endParaRPr lang="ru-RU" dirty="0"/>
          </a:p>
        </p:txBody>
      </p:sp>
      <p:pic>
        <p:nvPicPr>
          <p:cNvPr id="9219" name="Содержимое 3" descr="1289148870_49_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68721" y="112069"/>
            <a:ext cx="2917825" cy="2587625"/>
          </a:xfrm>
        </p:spPr>
      </p:pic>
      <p:pic>
        <p:nvPicPr>
          <p:cNvPr id="9220" name="Рисунок 4" descr="hevelius_telescope-t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1683" y="2970213"/>
            <a:ext cx="3344863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Рисунок 5" descr="1206279795_starmap_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950" y="1479588"/>
            <a:ext cx="5287246" cy="5287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003799" y="5934982"/>
            <a:ext cx="3168650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Г. Галилей</a:t>
            </a:r>
          </a:p>
          <a:p>
            <a:pPr>
              <a:defRPr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1609 г.</a:t>
            </a:r>
          </a:p>
        </p:txBody>
      </p:sp>
    </p:spTree>
    <p:extLst>
      <p:ext uri="{BB962C8B-B14F-4D97-AF65-F5344CB8AC3E}">
        <p14:creationId xmlns:p14="http://schemas.microsoft.com/office/powerpoint/2010/main" val="265091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1337" y="133642"/>
            <a:ext cx="8503724" cy="1511612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400" dirty="0" smtClean="0">
                <a:solidFill>
                  <a:schemeClr val="bg1"/>
                </a:solidFill>
                <a:ea typeface="ＭＳ Ｐゴシック" pitchFamily="-108" charset="-128"/>
                <a:cs typeface="ＭＳ Ｐゴシック" pitchFamily="-108" charset="-128"/>
              </a:rPr>
              <a:t>Наземные обсерватории по регистрации космических лучей</a:t>
            </a:r>
            <a:endParaRPr lang="en-US" sz="4400" dirty="0">
              <a:solidFill>
                <a:schemeClr val="bg1"/>
              </a:solidFill>
              <a:ea typeface="ＭＳ Ｐゴシック" pitchFamily="-108" charset="-128"/>
              <a:cs typeface="ＭＳ Ｐゴシック" pitchFamily="-108" charset="-128"/>
            </a:endParaRPr>
          </a:p>
        </p:txBody>
      </p:sp>
      <p:pic>
        <p:nvPicPr>
          <p:cNvPr id="9830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47030" y="1981200"/>
            <a:ext cx="3808879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5827059" y="3429013"/>
            <a:ext cx="4370294" cy="2303463"/>
            <a:chOff x="3024" y="2245"/>
            <a:chExt cx="3535" cy="1451"/>
          </a:xfrm>
        </p:grpSpPr>
        <p:sp>
          <p:nvSpPr>
            <p:cNvPr id="98323" name="Oval 6"/>
            <p:cNvSpPr>
              <a:spLocks noChangeArrowheads="1"/>
            </p:cNvSpPr>
            <p:nvPr/>
          </p:nvSpPr>
          <p:spPr bwMode="auto">
            <a:xfrm>
              <a:off x="3024" y="2880"/>
              <a:ext cx="96" cy="96"/>
            </a:xfrm>
            <a:prstGeom prst="ellipse">
              <a:avLst/>
            </a:prstGeom>
            <a:noFill/>
            <a:ln w="2857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88"/>
            </a:p>
          </p:txBody>
        </p:sp>
        <p:sp>
          <p:nvSpPr>
            <p:cNvPr id="98324" name="Line 7"/>
            <p:cNvSpPr>
              <a:spLocks noChangeShapeType="1"/>
            </p:cNvSpPr>
            <p:nvPr/>
          </p:nvSpPr>
          <p:spPr bwMode="auto">
            <a:xfrm>
              <a:off x="3120" y="2976"/>
              <a:ext cx="576" cy="720"/>
            </a:xfrm>
            <a:prstGeom prst="line">
              <a:avLst/>
            </a:prstGeom>
            <a:noFill/>
            <a:ln w="19050">
              <a:noFill/>
              <a:round/>
              <a:headEnd type="triangle" w="med" len="med"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88"/>
            </a:p>
          </p:txBody>
        </p:sp>
        <p:sp>
          <p:nvSpPr>
            <p:cNvPr id="98325" name="Rectangle 8"/>
            <p:cNvSpPr>
              <a:spLocks noChangeArrowheads="1"/>
            </p:cNvSpPr>
            <p:nvPr/>
          </p:nvSpPr>
          <p:spPr bwMode="auto">
            <a:xfrm>
              <a:off x="4015" y="2245"/>
              <a:ext cx="254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1243" tIns="40622" rIns="81243" bIns="40622">
              <a:prstTxWarp prst="textNoShape">
                <a:avLst/>
              </a:prstTxWarp>
            </a:bodyPr>
            <a:lstStyle/>
            <a:p>
              <a:pPr algn="r">
                <a:spcBef>
                  <a:spcPct val="20000"/>
                </a:spcBef>
                <a:buClr>
                  <a:schemeClr val="hlink"/>
                </a:buClr>
                <a:buSzPct val="50000"/>
                <a:buFont typeface="Monotype Sorts" pitchFamily="-108" charset="2"/>
                <a:buNone/>
              </a:pPr>
              <a:r>
                <a:rPr lang="fr-FR" sz="2471">
                  <a:latin typeface="Arial" pitchFamily="-108" charset="0"/>
                </a:rPr>
                <a:t>Pierre Auger </a:t>
              </a:r>
            </a:p>
            <a:p>
              <a:pPr algn="r">
                <a:spcBef>
                  <a:spcPct val="20000"/>
                </a:spcBef>
                <a:buClr>
                  <a:schemeClr val="hlink"/>
                </a:buClr>
                <a:buSzPct val="50000"/>
                <a:buFont typeface="Monotype Sorts" pitchFamily="-108" charset="2"/>
                <a:buNone/>
              </a:pPr>
              <a:r>
                <a:rPr lang="fr-FR" sz="2471">
                  <a:latin typeface="Arial" pitchFamily="-108" charset="0"/>
                </a:rPr>
                <a:t>Observatory</a:t>
              </a:r>
            </a:p>
            <a:p>
              <a:pPr algn="r">
                <a:spcBef>
                  <a:spcPct val="20000"/>
                </a:spcBef>
                <a:buClr>
                  <a:schemeClr val="hlink"/>
                </a:buClr>
                <a:buSzPct val="50000"/>
                <a:buFont typeface="Monotype Sorts" pitchFamily="-108" charset="2"/>
                <a:buNone/>
              </a:pPr>
              <a:r>
                <a:rPr lang="fr-FR" sz="2206">
                  <a:solidFill>
                    <a:srgbClr val="FFFF00"/>
                  </a:solidFill>
                  <a:latin typeface="Arial" pitchFamily="-108" charset="0"/>
                </a:rPr>
                <a:t>Mendoza, Argentina</a:t>
              </a:r>
            </a:p>
            <a:p>
              <a:pPr algn="r">
                <a:spcBef>
                  <a:spcPct val="20000"/>
                </a:spcBef>
                <a:buClr>
                  <a:schemeClr val="hlink"/>
                </a:buClr>
                <a:buSzPct val="50000"/>
                <a:buFont typeface="Monotype Sorts" pitchFamily="-108" charset="2"/>
                <a:buNone/>
              </a:pPr>
              <a:r>
                <a:rPr lang="fr-FR" sz="2206">
                  <a:solidFill>
                    <a:srgbClr val="FFFF00"/>
                  </a:solidFill>
                  <a:latin typeface="Arial" pitchFamily="-108" charset="0"/>
                </a:rPr>
                <a:t>(19 country collaboration)</a:t>
              </a:r>
            </a:p>
          </p:txBody>
        </p:sp>
        <p:sp>
          <p:nvSpPr>
            <p:cNvPr id="98326" name="Line 9"/>
            <p:cNvSpPr>
              <a:spLocks noChangeShapeType="1"/>
            </p:cNvSpPr>
            <p:nvPr/>
          </p:nvSpPr>
          <p:spPr bwMode="auto">
            <a:xfrm>
              <a:off x="3120" y="2976"/>
              <a:ext cx="269" cy="336"/>
            </a:xfrm>
            <a:prstGeom prst="line">
              <a:avLst/>
            </a:prstGeom>
            <a:noFill/>
            <a:ln w="19050">
              <a:noFill/>
              <a:round/>
              <a:headEnd type="triangle" w="med" len="med"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88"/>
            </a:p>
          </p:txBody>
        </p:sp>
      </p:grpSp>
      <p:sp>
        <p:nvSpPr>
          <p:cNvPr id="98309" name="Rectangle 10"/>
          <p:cNvSpPr>
            <a:spLocks noChangeArrowheads="1"/>
          </p:cNvSpPr>
          <p:nvPr/>
        </p:nvSpPr>
        <p:spPr bwMode="auto">
          <a:xfrm>
            <a:off x="7131423" y="5500689"/>
            <a:ext cx="3402106" cy="117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9708" tIns="44854" rIns="89708" bIns="44854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71">
                <a:solidFill>
                  <a:srgbClr val="00FFFF"/>
                </a:solidFill>
                <a:latin typeface="Times" pitchFamily="-108" charset="0"/>
              </a:rPr>
              <a:t>3,000 km</a:t>
            </a:r>
            <a:r>
              <a:rPr lang="en-US" sz="2471" baseline="30000">
                <a:solidFill>
                  <a:srgbClr val="00FFFF"/>
                </a:solidFill>
                <a:latin typeface="Times" pitchFamily="-108" charset="0"/>
              </a:rPr>
              <a:t>2 </a:t>
            </a:r>
            <a:r>
              <a:rPr lang="en-US" sz="2471">
                <a:solidFill>
                  <a:srgbClr val="00FFFF"/>
                </a:solidFill>
                <a:latin typeface="Times" pitchFamily="-108" charset="0"/>
              </a:rPr>
              <a:t>array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71">
                <a:solidFill>
                  <a:srgbClr val="00FFFF"/>
                </a:solidFill>
                <a:latin typeface="Times" pitchFamily="-108" charset="0"/>
              </a:rPr>
              <a:t>4 fluorescence telescopes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1941">
                <a:solidFill>
                  <a:srgbClr val="00FFFF"/>
                </a:solidFill>
                <a:latin typeface="Times" pitchFamily="-108" charset="0"/>
              </a:rPr>
              <a:t> </a:t>
            </a:r>
            <a:endParaRPr lang="en-US" sz="1941">
              <a:solidFill>
                <a:schemeClr val="hlink"/>
              </a:solidFill>
              <a:latin typeface="Times" pitchFamily="-108" charset="0"/>
            </a:endParaRPr>
          </a:p>
        </p:txBody>
      </p:sp>
      <p:sp>
        <p:nvSpPr>
          <p:cNvPr id="98310" name="Rectangle 11"/>
          <p:cNvSpPr>
            <a:spLocks noChangeArrowheads="1"/>
          </p:cNvSpPr>
          <p:nvPr/>
        </p:nvSpPr>
        <p:spPr bwMode="auto">
          <a:xfrm>
            <a:off x="1927412" y="1748118"/>
            <a:ext cx="2440641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331" tIns="45165" rIns="90331" bIns="45165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50000"/>
              <a:buFont typeface="Monotype Sorts" pitchFamily="-108" charset="2"/>
              <a:buNone/>
            </a:pPr>
            <a:r>
              <a:rPr lang="fr-FR" sz="2471">
                <a:latin typeface="Arial" pitchFamily="-108" charset="0"/>
              </a:rPr>
              <a:t>Telescope Array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50000"/>
              <a:buFont typeface="Monotype Sorts" pitchFamily="-108" charset="2"/>
              <a:buNone/>
            </a:pPr>
            <a:r>
              <a:rPr lang="fr-FR" sz="2206">
                <a:solidFill>
                  <a:srgbClr val="FFFF00"/>
                </a:solidFill>
                <a:latin typeface="Arial" pitchFamily="-108" charset="0"/>
              </a:rPr>
              <a:t>Utah, USA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50000"/>
            </a:pPr>
            <a:r>
              <a:rPr lang="fr-FR" sz="2206">
                <a:solidFill>
                  <a:srgbClr val="FFFF00"/>
                </a:solidFill>
                <a:latin typeface="Arial" pitchFamily="-108" charset="0"/>
              </a:rPr>
              <a:t>(5 country collaboration)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50000"/>
              <a:buFont typeface="Monotype Sorts" pitchFamily="-108" charset="2"/>
              <a:buNone/>
            </a:pPr>
            <a:endParaRPr lang="fr-FR" sz="1588">
              <a:latin typeface="Arial" pitchFamily="-108" charset="0"/>
            </a:endParaRPr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 rot="8637892">
            <a:off x="4429983" y="1881692"/>
            <a:ext cx="702609" cy="876300"/>
            <a:chOff x="576" y="576"/>
            <a:chExt cx="672" cy="816"/>
          </a:xfrm>
        </p:grpSpPr>
        <p:sp>
          <p:nvSpPr>
            <p:cNvPr id="98320" name="Oval 13"/>
            <p:cNvSpPr>
              <a:spLocks noChangeArrowheads="1"/>
            </p:cNvSpPr>
            <p:nvPr/>
          </p:nvSpPr>
          <p:spPr bwMode="auto">
            <a:xfrm>
              <a:off x="576" y="576"/>
              <a:ext cx="96" cy="96"/>
            </a:xfrm>
            <a:prstGeom prst="ellipse">
              <a:avLst/>
            </a:prstGeom>
            <a:solidFill>
              <a:srgbClr val="00FFFF"/>
            </a:solidFill>
            <a:ln w="2857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88"/>
            </a:p>
          </p:txBody>
        </p:sp>
        <p:sp>
          <p:nvSpPr>
            <p:cNvPr id="98321" name="Line 14"/>
            <p:cNvSpPr>
              <a:spLocks noChangeShapeType="1"/>
            </p:cNvSpPr>
            <p:nvPr/>
          </p:nvSpPr>
          <p:spPr bwMode="auto">
            <a:xfrm>
              <a:off x="672" y="672"/>
              <a:ext cx="576" cy="720"/>
            </a:xfrm>
            <a:prstGeom prst="line">
              <a:avLst/>
            </a:prstGeom>
            <a:noFill/>
            <a:ln w="19050">
              <a:solidFill>
                <a:srgbClr val="00FFFF"/>
              </a:solidFill>
              <a:round/>
              <a:headEnd type="triangle" w="med" len="med"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88"/>
            </a:p>
          </p:txBody>
        </p:sp>
        <p:sp>
          <p:nvSpPr>
            <p:cNvPr id="98322" name="Line 15"/>
            <p:cNvSpPr>
              <a:spLocks noChangeShapeType="1"/>
            </p:cNvSpPr>
            <p:nvPr/>
          </p:nvSpPr>
          <p:spPr bwMode="auto">
            <a:xfrm>
              <a:off x="672" y="672"/>
              <a:ext cx="269" cy="336"/>
            </a:xfrm>
            <a:prstGeom prst="line">
              <a:avLst/>
            </a:prstGeom>
            <a:noFill/>
            <a:ln w="19050">
              <a:solidFill>
                <a:srgbClr val="00FFFF"/>
              </a:solidFill>
              <a:round/>
              <a:headEnd type="triangle" w="med" len="med"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88"/>
            </a:p>
          </p:txBody>
        </p:sp>
      </p:grpSp>
      <p:sp>
        <p:nvSpPr>
          <p:cNvPr id="98312" name="Rectangle 16"/>
          <p:cNvSpPr>
            <a:spLocks noChangeArrowheads="1"/>
          </p:cNvSpPr>
          <p:nvPr/>
        </p:nvSpPr>
        <p:spPr bwMode="auto">
          <a:xfrm>
            <a:off x="1860177" y="3429004"/>
            <a:ext cx="2938182" cy="1269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9708" tIns="44854" rIns="89708" bIns="44854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71">
                <a:solidFill>
                  <a:srgbClr val="00FFFF"/>
                </a:solidFill>
                <a:latin typeface="Times" pitchFamily="-108" charset="0"/>
              </a:rPr>
              <a:t>700 km</a:t>
            </a:r>
            <a:r>
              <a:rPr lang="en-US" sz="2471" baseline="30000">
                <a:solidFill>
                  <a:srgbClr val="00FFFF"/>
                </a:solidFill>
                <a:latin typeface="Times" pitchFamily="-108" charset="0"/>
              </a:rPr>
              <a:t>2</a:t>
            </a:r>
            <a:r>
              <a:rPr lang="en-US" sz="2471">
                <a:solidFill>
                  <a:srgbClr val="00FFFF"/>
                </a:solidFill>
                <a:latin typeface="Times" pitchFamily="-108" charset="0"/>
              </a:rPr>
              <a:t> array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71">
                <a:solidFill>
                  <a:srgbClr val="00FFFF"/>
                </a:solidFill>
                <a:latin typeface="Times" pitchFamily="-108" charset="0"/>
              </a:rPr>
              <a:t>3 fluorescence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71">
                <a:solidFill>
                  <a:srgbClr val="00FFFF"/>
                </a:solidFill>
                <a:latin typeface="Times" pitchFamily="-108" charset="0"/>
              </a:rPr>
              <a:t>telescopes</a:t>
            </a:r>
            <a:endParaRPr lang="en-US" sz="2471">
              <a:solidFill>
                <a:schemeClr val="hlink"/>
              </a:solidFill>
              <a:latin typeface="Times" pitchFamily="-108" charset="0"/>
            </a:endParaRPr>
          </a:p>
        </p:txBody>
      </p:sp>
      <p:grpSp>
        <p:nvGrpSpPr>
          <p:cNvPr id="4" name="Group 23"/>
          <p:cNvGrpSpPr>
            <a:grpSpLocks/>
          </p:cNvGrpSpPr>
          <p:nvPr/>
        </p:nvGrpSpPr>
        <p:grpSpPr bwMode="auto">
          <a:xfrm rot="8637892" flipH="1" flipV="1">
            <a:off x="6783201" y="4564065"/>
            <a:ext cx="642518" cy="1243012"/>
            <a:chOff x="576" y="576"/>
            <a:chExt cx="672" cy="816"/>
          </a:xfrm>
        </p:grpSpPr>
        <p:sp>
          <p:nvSpPr>
            <p:cNvPr id="98317" name="Oval 24"/>
            <p:cNvSpPr>
              <a:spLocks noChangeArrowheads="1"/>
            </p:cNvSpPr>
            <p:nvPr/>
          </p:nvSpPr>
          <p:spPr bwMode="auto">
            <a:xfrm>
              <a:off x="576" y="576"/>
              <a:ext cx="96" cy="96"/>
            </a:xfrm>
            <a:prstGeom prst="ellipse">
              <a:avLst/>
            </a:prstGeom>
            <a:solidFill>
              <a:srgbClr val="00FFFF"/>
            </a:solidFill>
            <a:ln w="2857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88"/>
            </a:p>
          </p:txBody>
        </p:sp>
        <p:sp>
          <p:nvSpPr>
            <p:cNvPr id="98318" name="Line 25"/>
            <p:cNvSpPr>
              <a:spLocks noChangeShapeType="1"/>
            </p:cNvSpPr>
            <p:nvPr/>
          </p:nvSpPr>
          <p:spPr bwMode="auto">
            <a:xfrm>
              <a:off x="672" y="672"/>
              <a:ext cx="576" cy="720"/>
            </a:xfrm>
            <a:prstGeom prst="line">
              <a:avLst/>
            </a:prstGeom>
            <a:noFill/>
            <a:ln w="19050">
              <a:solidFill>
                <a:srgbClr val="00FFFF"/>
              </a:solidFill>
              <a:round/>
              <a:headEnd type="triangle" w="med" len="med"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88"/>
            </a:p>
          </p:txBody>
        </p:sp>
        <p:sp>
          <p:nvSpPr>
            <p:cNvPr id="98319" name="Line 26"/>
            <p:cNvSpPr>
              <a:spLocks noChangeShapeType="1"/>
            </p:cNvSpPr>
            <p:nvPr/>
          </p:nvSpPr>
          <p:spPr bwMode="auto">
            <a:xfrm>
              <a:off x="672" y="672"/>
              <a:ext cx="269" cy="336"/>
            </a:xfrm>
            <a:prstGeom prst="line">
              <a:avLst/>
            </a:prstGeom>
            <a:noFill/>
            <a:ln w="19050">
              <a:solidFill>
                <a:srgbClr val="00FFFF"/>
              </a:solidFill>
              <a:round/>
              <a:headEnd type="triangle" w="med" len="med"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88"/>
            </a:p>
          </p:txBody>
        </p:sp>
      </p:grpSp>
    </p:spTree>
    <p:extLst>
      <p:ext uri="{BB962C8B-B14F-4D97-AF65-F5344CB8AC3E}">
        <p14:creationId xmlns:p14="http://schemas.microsoft.com/office/powerpoint/2010/main" val="70797052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083" y="0"/>
            <a:ext cx="10058400" cy="68554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Самая большая установка в Аргентине</a:t>
            </a:r>
            <a:endParaRPr lang="ru-RU" dirty="0"/>
          </a:p>
        </p:txBody>
      </p:sp>
      <p:pic>
        <p:nvPicPr>
          <p:cNvPr id="6" name="videoplayback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1305" y="674974"/>
            <a:ext cx="8200724" cy="6149936"/>
          </a:xfr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AD71E-5347-400B-A332-6F2AE7FF288B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1911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453036" cy="968440"/>
          </a:xfrm>
        </p:spPr>
        <p:txBody>
          <a:bodyPr/>
          <a:lstStyle/>
          <a:p>
            <a:r>
              <a:rPr lang="ru-RU" dirty="0" smtClean="0"/>
              <a:t>Регистрация флуоресценции атмосферы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AD71E-5347-400B-A332-6F2AE7FF288B}" type="slidenum">
              <a:rPr lang="ru-RU" smtClean="0"/>
              <a:t>22</a:t>
            </a:fld>
            <a:endParaRPr lang="ru-RU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53" y="1595685"/>
            <a:ext cx="4251325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7280" y="706973"/>
            <a:ext cx="4095238" cy="5582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 descr="7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385" y="3146214"/>
            <a:ext cx="314325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2960572" y="2956717"/>
            <a:ext cx="6602451" cy="2192965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2889134" y="2956717"/>
            <a:ext cx="4510084" cy="315218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281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6604"/>
            <a:ext cx="12192000" cy="791426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Для регистрации нейтрино устанавливают детекторы под землей, водой или толщей льда!</a:t>
            </a:r>
            <a:endParaRPr lang="ru-RU" sz="36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AD71E-5347-400B-A332-6F2AE7FF288B}" type="slidenum">
              <a:rPr lang="ru-RU" smtClean="0"/>
              <a:t>23</a:t>
            </a:fld>
            <a:endParaRPr lang="ru-RU"/>
          </a:p>
        </p:txBody>
      </p:sp>
      <p:pic>
        <p:nvPicPr>
          <p:cNvPr id="25604" name="Picture 4" descr="Illustration explaining the IceCube detect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22620"/>
            <a:ext cx="8065971" cy="589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Neutrino IC170922 in IceCub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33145" y="1364999"/>
            <a:ext cx="7151688" cy="4022725"/>
          </a:xfrm>
        </p:spPr>
      </p:pic>
    </p:spTree>
    <p:extLst>
      <p:ext uri="{BB962C8B-B14F-4D97-AF65-F5344CB8AC3E}">
        <p14:creationId xmlns:p14="http://schemas.microsoft.com/office/powerpoint/2010/main" val="4029664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Ускорение заряженной частицы и ее энергия</a:t>
            </a:r>
            <a:endParaRPr lang="ru-RU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rot="5400000">
            <a:off x="1944688" y="3105151"/>
            <a:ext cx="1368425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rot="5400000">
            <a:off x="6194426" y="3105151"/>
            <a:ext cx="1368425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олилиния 7"/>
          <p:cNvSpPr/>
          <p:nvPr/>
        </p:nvSpPr>
        <p:spPr>
          <a:xfrm>
            <a:off x="1703388" y="3003551"/>
            <a:ext cx="2870200" cy="2441575"/>
          </a:xfrm>
          <a:custGeom>
            <a:avLst/>
            <a:gdLst>
              <a:gd name="connsiteX0" fmla="*/ 922528 w 2824480"/>
              <a:gd name="connsiteY0" fmla="*/ 89408 h 2462784"/>
              <a:gd name="connsiteX1" fmla="*/ 739648 w 2824480"/>
              <a:gd name="connsiteY1" fmla="*/ 89408 h 2462784"/>
              <a:gd name="connsiteX2" fmla="*/ 44704 w 2824480"/>
              <a:gd name="connsiteY2" fmla="*/ 625856 h 2462784"/>
              <a:gd name="connsiteX3" fmla="*/ 471424 w 2824480"/>
              <a:gd name="connsiteY3" fmla="*/ 942848 h 2462784"/>
              <a:gd name="connsiteX4" fmla="*/ 288544 w 2824480"/>
              <a:gd name="connsiteY4" fmla="*/ 1881632 h 2462784"/>
              <a:gd name="connsiteX5" fmla="*/ 1068832 w 2824480"/>
              <a:gd name="connsiteY5" fmla="*/ 2369312 h 2462784"/>
              <a:gd name="connsiteX6" fmla="*/ 2824480 w 2824480"/>
              <a:gd name="connsiteY6" fmla="*/ 2442464 h 2462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4480" h="2462784">
                <a:moveTo>
                  <a:pt x="922528" y="89408"/>
                </a:moveTo>
                <a:cubicBezTo>
                  <a:pt x="904240" y="44704"/>
                  <a:pt x="885952" y="0"/>
                  <a:pt x="739648" y="89408"/>
                </a:cubicBezTo>
                <a:cubicBezTo>
                  <a:pt x="593344" y="178816"/>
                  <a:pt x="89408" y="483616"/>
                  <a:pt x="44704" y="625856"/>
                </a:cubicBezTo>
                <a:cubicBezTo>
                  <a:pt x="0" y="768096"/>
                  <a:pt x="430784" y="733552"/>
                  <a:pt x="471424" y="942848"/>
                </a:cubicBezTo>
                <a:cubicBezTo>
                  <a:pt x="512064" y="1152144"/>
                  <a:pt x="188976" y="1643888"/>
                  <a:pt x="288544" y="1881632"/>
                </a:cubicBezTo>
                <a:cubicBezTo>
                  <a:pt x="388112" y="2119376"/>
                  <a:pt x="646176" y="2275840"/>
                  <a:pt x="1068832" y="2369312"/>
                </a:cubicBezTo>
                <a:cubicBezTo>
                  <a:pt x="1491488" y="2462784"/>
                  <a:pt x="2157984" y="2452624"/>
                  <a:pt x="2824480" y="2442464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Полилиния 8"/>
          <p:cNvSpPr/>
          <p:nvPr/>
        </p:nvSpPr>
        <p:spPr>
          <a:xfrm>
            <a:off x="4718050" y="2919413"/>
            <a:ext cx="3429000" cy="2525712"/>
          </a:xfrm>
          <a:custGeom>
            <a:avLst/>
            <a:gdLst>
              <a:gd name="connsiteX0" fmla="*/ 2036064 w 3314192"/>
              <a:gd name="connsiteY0" fmla="*/ 160528 h 2537968"/>
              <a:gd name="connsiteX1" fmla="*/ 2572512 w 3314192"/>
              <a:gd name="connsiteY1" fmla="*/ 148336 h 2537968"/>
              <a:gd name="connsiteX2" fmla="*/ 2840736 w 3314192"/>
              <a:gd name="connsiteY2" fmla="*/ 1050544 h 2537968"/>
              <a:gd name="connsiteX3" fmla="*/ 3279648 w 3314192"/>
              <a:gd name="connsiteY3" fmla="*/ 1465072 h 2537968"/>
              <a:gd name="connsiteX4" fmla="*/ 2767584 w 3314192"/>
              <a:gd name="connsiteY4" fmla="*/ 2342896 h 2537968"/>
              <a:gd name="connsiteX5" fmla="*/ 0 w 3314192"/>
              <a:gd name="connsiteY5" fmla="*/ 2537968 h 2537968"/>
              <a:gd name="connsiteX6" fmla="*/ 0 w 3314192"/>
              <a:gd name="connsiteY6" fmla="*/ 2537968 h 2537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14192" h="2537968">
                <a:moveTo>
                  <a:pt x="2036064" y="160528"/>
                </a:moveTo>
                <a:cubicBezTo>
                  <a:pt x="2237232" y="80264"/>
                  <a:pt x="2438400" y="0"/>
                  <a:pt x="2572512" y="148336"/>
                </a:cubicBezTo>
                <a:cubicBezTo>
                  <a:pt x="2706624" y="296672"/>
                  <a:pt x="2722880" y="831088"/>
                  <a:pt x="2840736" y="1050544"/>
                </a:cubicBezTo>
                <a:cubicBezTo>
                  <a:pt x="2958592" y="1270000"/>
                  <a:pt x="3291840" y="1249680"/>
                  <a:pt x="3279648" y="1465072"/>
                </a:cubicBezTo>
                <a:cubicBezTo>
                  <a:pt x="3267456" y="1680464"/>
                  <a:pt x="3314192" y="2164080"/>
                  <a:pt x="2767584" y="2342896"/>
                </a:cubicBezTo>
                <a:cubicBezTo>
                  <a:pt x="2220976" y="2521712"/>
                  <a:pt x="0" y="2537968"/>
                  <a:pt x="0" y="2537968"/>
                </a:cubicBezTo>
                <a:lnTo>
                  <a:pt x="0" y="2537968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5400000">
            <a:off x="4429126" y="5445126"/>
            <a:ext cx="2889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rot="5400000">
            <a:off x="4286250" y="5445125"/>
            <a:ext cx="863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2701926" y="2924176"/>
            <a:ext cx="142875" cy="144463"/>
          </a:xfrm>
          <a:prstGeom prst="ellips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2773364" y="2995614"/>
            <a:ext cx="288925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Овал 20"/>
          <p:cNvSpPr/>
          <p:nvPr/>
        </p:nvSpPr>
        <p:spPr>
          <a:xfrm>
            <a:off x="5870576" y="2924176"/>
            <a:ext cx="142875" cy="144463"/>
          </a:xfrm>
          <a:prstGeom prst="ellips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22" name="Прямая со стрелкой 21"/>
          <p:cNvCxnSpPr/>
          <p:nvPr/>
        </p:nvCxnSpPr>
        <p:spPr>
          <a:xfrm>
            <a:off x="5942014" y="2995614"/>
            <a:ext cx="936625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21" name="TextBox 23"/>
          <p:cNvSpPr txBox="1">
            <a:spLocks noChangeArrowheads="1"/>
          </p:cNvSpPr>
          <p:nvPr/>
        </p:nvSpPr>
        <p:spPr bwMode="auto">
          <a:xfrm>
            <a:off x="1805305" y="6362947"/>
            <a:ext cx="8642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sz="2400" b="1" dirty="0"/>
              <a:t>Если </a:t>
            </a:r>
            <a:r>
              <a:rPr lang="en-US" sz="2400" b="1" dirty="0"/>
              <a:t>U = 1 </a:t>
            </a:r>
            <a:r>
              <a:rPr lang="ru-RU" sz="2400" b="1" dirty="0"/>
              <a:t>В, </a:t>
            </a:r>
            <a:r>
              <a:rPr lang="en-US" sz="2400" b="1" i="1" dirty="0"/>
              <a:t>d</a:t>
            </a:r>
            <a:r>
              <a:rPr lang="en-US" sz="2400" b="1" dirty="0"/>
              <a:t> = 1 </a:t>
            </a:r>
            <a:r>
              <a:rPr lang="ru-RU" sz="2400" b="1" dirty="0"/>
              <a:t>м, то </a:t>
            </a:r>
            <a:r>
              <a:rPr lang="en-US" sz="2400" b="1" dirty="0"/>
              <a:t>E = </a:t>
            </a:r>
            <a:r>
              <a:rPr lang="ru-RU" sz="2400" b="1" dirty="0"/>
              <a:t>1 эВ (1,6 10</a:t>
            </a:r>
            <a:r>
              <a:rPr lang="ru-RU" sz="2400" b="1" baseline="30000" dirty="0"/>
              <a:t>-19</a:t>
            </a:r>
            <a:r>
              <a:rPr lang="ru-RU" sz="2400" b="1" dirty="0"/>
              <a:t> Дж)</a:t>
            </a:r>
          </a:p>
        </p:txBody>
      </p:sp>
      <p:sp>
        <p:nvSpPr>
          <p:cNvPr id="17422" name="TextBox 24"/>
          <p:cNvSpPr txBox="1">
            <a:spLocks noChangeArrowheads="1"/>
          </p:cNvSpPr>
          <p:nvPr/>
        </p:nvSpPr>
        <p:spPr bwMode="auto">
          <a:xfrm>
            <a:off x="4727575" y="4868864"/>
            <a:ext cx="215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/>
              <a:t>+</a:t>
            </a:r>
          </a:p>
        </p:txBody>
      </p:sp>
      <p:sp>
        <p:nvSpPr>
          <p:cNvPr id="17423" name="TextBox 25"/>
          <p:cNvSpPr txBox="1">
            <a:spLocks noChangeArrowheads="1"/>
          </p:cNvSpPr>
          <p:nvPr/>
        </p:nvSpPr>
        <p:spPr bwMode="auto">
          <a:xfrm>
            <a:off x="6888163" y="2195514"/>
            <a:ext cx="215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/>
              <a:t>+</a:t>
            </a:r>
          </a:p>
        </p:txBody>
      </p:sp>
      <p:sp>
        <p:nvSpPr>
          <p:cNvPr id="17424" name="TextBox 26"/>
          <p:cNvSpPr txBox="1">
            <a:spLocks noChangeArrowheads="1"/>
          </p:cNvSpPr>
          <p:nvPr/>
        </p:nvSpPr>
        <p:spPr bwMode="auto">
          <a:xfrm>
            <a:off x="2351088" y="2205039"/>
            <a:ext cx="215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/>
              <a:t>-</a:t>
            </a:r>
          </a:p>
        </p:txBody>
      </p:sp>
      <p:sp>
        <p:nvSpPr>
          <p:cNvPr id="17425" name="Прямоугольник 17"/>
          <p:cNvSpPr>
            <a:spLocks noChangeArrowheads="1"/>
          </p:cNvSpPr>
          <p:nvPr/>
        </p:nvSpPr>
        <p:spPr bwMode="auto">
          <a:xfrm>
            <a:off x="4656139" y="1835150"/>
            <a:ext cx="3254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b="1" i="1"/>
              <a:t>d</a:t>
            </a:r>
            <a:endParaRPr lang="ru-RU"/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2711451" y="2205039"/>
            <a:ext cx="4105275" cy="1587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27" name="TextBox 22"/>
          <p:cNvSpPr txBox="1">
            <a:spLocks noChangeArrowheads="1"/>
          </p:cNvSpPr>
          <p:nvPr/>
        </p:nvSpPr>
        <p:spPr bwMode="auto">
          <a:xfrm>
            <a:off x="2640013" y="2781300"/>
            <a:ext cx="215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/>
              <a:t>-</a:t>
            </a:r>
          </a:p>
        </p:txBody>
      </p:sp>
      <p:sp>
        <p:nvSpPr>
          <p:cNvPr id="17428" name="TextBox 27"/>
          <p:cNvSpPr txBox="1">
            <a:spLocks noChangeArrowheads="1"/>
          </p:cNvSpPr>
          <p:nvPr/>
        </p:nvSpPr>
        <p:spPr bwMode="auto">
          <a:xfrm>
            <a:off x="5808663" y="2781300"/>
            <a:ext cx="215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/>
              <a:t>-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AD71E-5347-400B-A332-6F2AE7FF288B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275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1275" y="212030"/>
            <a:ext cx="10058400" cy="883077"/>
          </a:xfrm>
        </p:spPr>
        <p:txBody>
          <a:bodyPr>
            <a:normAutofit/>
          </a:bodyPr>
          <a:lstStyle/>
          <a:p>
            <a:r>
              <a:rPr lang="ru-RU" dirty="0" smtClean="0"/>
              <a:t>Энергия космических частиц. Спектр.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AD71E-5347-400B-A332-6F2AE7FF288B}" type="slidenum">
              <a:rPr lang="ru-RU" smtClean="0"/>
              <a:t>25</a:t>
            </a:fld>
            <a:endParaRPr lang="ru-RU"/>
          </a:p>
        </p:txBody>
      </p:sp>
      <p:grpSp>
        <p:nvGrpSpPr>
          <p:cNvPr id="6" name="Group 2"/>
          <p:cNvGrpSpPr>
            <a:grpSpLocks/>
          </p:cNvGrpSpPr>
          <p:nvPr/>
        </p:nvGrpSpPr>
        <p:grpSpPr bwMode="auto">
          <a:xfrm>
            <a:off x="2782888" y="1341438"/>
            <a:ext cx="3529012" cy="4679950"/>
            <a:chOff x="2194" y="816"/>
            <a:chExt cx="3182" cy="2957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4" y="816"/>
              <a:ext cx="3182" cy="2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2736" y="2064"/>
              <a:ext cx="1056" cy="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latin typeface="Gill Sans MT" panose="020B0502020104020203" pitchFamily="34" charset="0"/>
              </a:endParaRPr>
            </a:p>
          </p:txBody>
        </p:sp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3168" y="1200"/>
              <a:ext cx="1488" cy="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latin typeface="Gill Sans MT" panose="020B0502020104020203" pitchFamily="34" charset="0"/>
              </a:endParaRPr>
            </a:p>
          </p:txBody>
        </p:sp>
        <p:sp>
          <p:nvSpPr>
            <p:cNvPr id="10" name="Rectangle 6"/>
            <p:cNvSpPr>
              <a:spLocks noChangeArrowheads="1"/>
            </p:cNvSpPr>
            <p:nvPr/>
          </p:nvSpPr>
          <p:spPr bwMode="auto">
            <a:xfrm>
              <a:off x="4128" y="2016"/>
              <a:ext cx="1008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latin typeface="Gill Sans MT" panose="020B0502020104020203" pitchFamily="34" charset="0"/>
              </a:endParaRPr>
            </a:p>
          </p:txBody>
        </p:sp>
        <p:sp>
          <p:nvSpPr>
            <p:cNvPr id="11" name="Rectangle 7"/>
            <p:cNvSpPr>
              <a:spLocks noChangeArrowheads="1"/>
            </p:cNvSpPr>
            <p:nvPr/>
          </p:nvSpPr>
          <p:spPr bwMode="auto">
            <a:xfrm>
              <a:off x="3720" y="3104"/>
              <a:ext cx="1008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latin typeface="Gill Sans MT" panose="020B0502020104020203" pitchFamily="34" charset="0"/>
              </a:endParaRPr>
            </a:p>
          </p:txBody>
        </p:sp>
        <p:sp>
          <p:nvSpPr>
            <p:cNvPr id="12" name="Rectangle 8"/>
            <p:cNvSpPr>
              <a:spLocks noChangeArrowheads="1"/>
            </p:cNvSpPr>
            <p:nvPr/>
          </p:nvSpPr>
          <p:spPr bwMode="auto">
            <a:xfrm>
              <a:off x="3936" y="960"/>
              <a:ext cx="1056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latin typeface="Gill Sans MT" panose="020B0502020104020203" pitchFamily="34" charset="0"/>
              </a:endParaRPr>
            </a:p>
          </p:txBody>
        </p:sp>
      </p:grp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6340475" y="1917700"/>
            <a:ext cx="2254250" cy="369888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ja-JP" b="1">
                <a:solidFill>
                  <a:schemeClr val="accent1"/>
                </a:solidFill>
                <a:latin typeface="Gill Sans MT" panose="020B0502020104020203" pitchFamily="34" charset="0"/>
              </a:rPr>
              <a:t>~ </a:t>
            </a:r>
            <a:r>
              <a:rPr lang="en-US" b="1">
                <a:solidFill>
                  <a:schemeClr val="accent1"/>
                </a:solidFill>
                <a:latin typeface="Gill Sans MT" panose="020B0502020104020203" pitchFamily="34" charset="0"/>
              </a:rPr>
              <a:t>1 </a:t>
            </a:r>
            <a:r>
              <a:rPr lang="ru-RU" b="1">
                <a:solidFill>
                  <a:schemeClr val="accent1"/>
                </a:solidFill>
                <a:latin typeface="Calibri" panose="020F0502020204030204" pitchFamily="34" charset="0"/>
              </a:rPr>
              <a:t>частица</a:t>
            </a:r>
            <a:r>
              <a:rPr lang="en-US" b="1">
                <a:solidFill>
                  <a:schemeClr val="accent1"/>
                </a:solidFill>
                <a:latin typeface="Gill Sans MT" panose="020B0502020104020203" pitchFamily="34" charset="0"/>
              </a:rPr>
              <a:t>/ </a:t>
            </a:r>
            <a:r>
              <a:rPr lang="ru-RU" b="1">
                <a:solidFill>
                  <a:schemeClr val="accent1"/>
                </a:solidFill>
                <a:latin typeface="Calibri" panose="020F0502020204030204" pitchFamily="34" charset="0"/>
              </a:rPr>
              <a:t>м</a:t>
            </a:r>
            <a:r>
              <a:rPr lang="en-US" b="1" baseline="30000">
                <a:solidFill>
                  <a:schemeClr val="accent1"/>
                </a:solidFill>
                <a:latin typeface="Gill Sans MT" panose="020B0502020104020203" pitchFamily="34" charset="0"/>
              </a:rPr>
              <a:t>2</a:t>
            </a:r>
            <a:r>
              <a:rPr lang="en-US" b="1">
                <a:solidFill>
                  <a:schemeClr val="accent1"/>
                </a:solidFill>
                <a:latin typeface="Gill Sans MT" panose="020B0502020104020203" pitchFamily="34" charset="0"/>
              </a:rPr>
              <a:t> / </a:t>
            </a:r>
            <a:r>
              <a:rPr lang="ru-RU" b="1">
                <a:solidFill>
                  <a:schemeClr val="accent1"/>
                </a:solidFill>
                <a:latin typeface="Calibri" panose="020F0502020204030204" pitchFamily="34" charset="0"/>
              </a:rPr>
              <a:t>сек</a:t>
            </a:r>
            <a:endParaRPr lang="en-US" b="1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p:sp>
        <p:nvSpPr>
          <p:cNvPr id="14" name="Text Box 38"/>
          <p:cNvSpPr txBox="1">
            <a:spLocks noChangeArrowheads="1"/>
          </p:cNvSpPr>
          <p:nvPr/>
        </p:nvSpPr>
        <p:spPr bwMode="auto">
          <a:xfrm>
            <a:off x="7248526" y="3429000"/>
            <a:ext cx="2239963" cy="369888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ja-JP" b="1">
                <a:solidFill>
                  <a:schemeClr val="accent1"/>
                </a:solidFill>
                <a:latin typeface="Gill Sans MT" panose="020B0502020104020203" pitchFamily="34" charset="0"/>
              </a:rPr>
              <a:t>~ </a:t>
            </a:r>
            <a:r>
              <a:rPr lang="en-US" b="1">
                <a:solidFill>
                  <a:schemeClr val="accent1"/>
                </a:solidFill>
                <a:latin typeface="Gill Sans MT" panose="020B0502020104020203" pitchFamily="34" charset="0"/>
              </a:rPr>
              <a:t>1 </a:t>
            </a:r>
            <a:r>
              <a:rPr lang="ru-RU" b="1">
                <a:solidFill>
                  <a:schemeClr val="accent1"/>
                </a:solidFill>
                <a:latin typeface="Calibri" panose="020F0502020204030204" pitchFamily="34" charset="0"/>
              </a:rPr>
              <a:t>частица</a:t>
            </a:r>
            <a:r>
              <a:rPr lang="en-US" b="1">
                <a:solidFill>
                  <a:schemeClr val="accent1"/>
                </a:solidFill>
                <a:latin typeface="Gill Sans MT" panose="020B0502020104020203" pitchFamily="34" charset="0"/>
              </a:rPr>
              <a:t>/ </a:t>
            </a:r>
            <a:r>
              <a:rPr lang="ru-RU" b="1">
                <a:solidFill>
                  <a:schemeClr val="accent1"/>
                </a:solidFill>
                <a:latin typeface="Calibri" panose="020F0502020204030204" pitchFamily="34" charset="0"/>
              </a:rPr>
              <a:t>м</a:t>
            </a:r>
            <a:r>
              <a:rPr lang="en-US" b="1" baseline="30000">
                <a:solidFill>
                  <a:schemeClr val="accent1"/>
                </a:solidFill>
                <a:latin typeface="Gill Sans MT" panose="020B0502020104020203" pitchFamily="34" charset="0"/>
              </a:rPr>
              <a:t>2 </a:t>
            </a:r>
            <a:r>
              <a:rPr lang="en-US" b="1">
                <a:solidFill>
                  <a:schemeClr val="accent1"/>
                </a:solidFill>
                <a:latin typeface="Gill Sans MT" panose="020B0502020104020203" pitchFamily="34" charset="0"/>
              </a:rPr>
              <a:t>/ </a:t>
            </a:r>
            <a:r>
              <a:rPr lang="ru-RU" b="1">
                <a:solidFill>
                  <a:schemeClr val="accent1"/>
                </a:solidFill>
                <a:latin typeface="Calibri" panose="020F0502020204030204" pitchFamily="34" charset="0"/>
              </a:rPr>
              <a:t>год</a:t>
            </a:r>
            <a:endParaRPr lang="en-US" b="1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p:sp>
        <p:nvSpPr>
          <p:cNvPr id="15" name="Text Box 40"/>
          <p:cNvSpPr txBox="1">
            <a:spLocks noChangeArrowheads="1"/>
          </p:cNvSpPr>
          <p:nvPr/>
        </p:nvSpPr>
        <p:spPr bwMode="auto">
          <a:xfrm>
            <a:off x="8328025" y="5013326"/>
            <a:ext cx="2160588" cy="646113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ja-JP" b="1">
                <a:solidFill>
                  <a:schemeClr val="accent1"/>
                </a:solidFill>
                <a:latin typeface="Gill Sans MT" panose="020B0502020104020203" pitchFamily="34" charset="0"/>
              </a:rPr>
              <a:t>~ </a:t>
            </a:r>
            <a:r>
              <a:rPr lang="en-US" b="1">
                <a:solidFill>
                  <a:schemeClr val="accent1"/>
                </a:solidFill>
                <a:latin typeface="Gill Sans MT" panose="020B0502020104020203" pitchFamily="34" charset="0"/>
              </a:rPr>
              <a:t>1 </a:t>
            </a:r>
            <a:r>
              <a:rPr lang="ru-RU" b="1">
                <a:solidFill>
                  <a:schemeClr val="accent1"/>
                </a:solidFill>
                <a:latin typeface="Calibri" panose="020F0502020204030204" pitchFamily="34" charset="0"/>
              </a:rPr>
              <a:t>частица</a:t>
            </a:r>
            <a:r>
              <a:rPr lang="en-US" b="1">
                <a:solidFill>
                  <a:schemeClr val="accent1"/>
                </a:solidFill>
                <a:latin typeface="Gill Sans MT" panose="020B0502020104020203" pitchFamily="34" charset="0"/>
              </a:rPr>
              <a:t>/ </a:t>
            </a:r>
            <a:r>
              <a:rPr lang="ru-RU" b="1">
                <a:solidFill>
                  <a:schemeClr val="accent1"/>
                </a:solidFill>
                <a:latin typeface="Calibri" panose="020F0502020204030204" pitchFamily="34" charset="0"/>
              </a:rPr>
              <a:t>м</a:t>
            </a:r>
            <a:r>
              <a:rPr lang="en-US" b="1" baseline="30000">
                <a:solidFill>
                  <a:schemeClr val="accent1"/>
                </a:solidFill>
                <a:latin typeface="Gill Sans MT" panose="020B0502020104020203" pitchFamily="34" charset="0"/>
              </a:rPr>
              <a:t>2</a:t>
            </a:r>
            <a:r>
              <a:rPr lang="en-US" b="1">
                <a:solidFill>
                  <a:schemeClr val="accent1"/>
                </a:solidFill>
                <a:latin typeface="Gill Sans MT" panose="020B0502020104020203" pitchFamily="34" charset="0"/>
              </a:rPr>
              <a:t> / </a:t>
            </a:r>
            <a:r>
              <a:rPr lang="ru-RU" b="1">
                <a:solidFill>
                  <a:schemeClr val="accent1"/>
                </a:solidFill>
                <a:latin typeface="Calibri" panose="020F0502020204030204" pitchFamily="34" charset="0"/>
              </a:rPr>
              <a:t>млрд.лет</a:t>
            </a:r>
            <a:r>
              <a:rPr lang="en-US" b="1">
                <a:solidFill>
                  <a:schemeClr val="accent1"/>
                </a:solidFill>
                <a:latin typeface="Gill Sans MT" panose="020B0502020104020203" pitchFamily="34" charset="0"/>
              </a:rPr>
              <a:t>!</a:t>
            </a:r>
          </a:p>
        </p:txBody>
      </p:sp>
      <p:cxnSp>
        <p:nvCxnSpPr>
          <p:cNvPr id="16" name="Прямая со стрелкой 15"/>
          <p:cNvCxnSpPr/>
          <p:nvPr/>
        </p:nvCxnSpPr>
        <p:spPr>
          <a:xfrm flipH="1">
            <a:off x="3863976" y="2133600"/>
            <a:ext cx="244792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5016501" y="3644900"/>
            <a:ext cx="223202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>
            <a:off x="6096001" y="5373688"/>
            <a:ext cx="223202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Овал 18"/>
          <p:cNvSpPr/>
          <p:nvPr/>
        </p:nvSpPr>
        <p:spPr>
          <a:xfrm>
            <a:off x="5519738" y="4652964"/>
            <a:ext cx="1223962" cy="1584325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0722" name="Picture 2" descr="http://player.myshared.ru/5/398558/slides/slide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43" y="1341438"/>
            <a:ext cx="7235528" cy="542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343" y="1347972"/>
            <a:ext cx="8015011" cy="5092050"/>
          </a:xfrm>
          <a:prstGeom prst="rect">
            <a:avLst/>
          </a:prstGeom>
        </p:spPr>
      </p:pic>
      <p:sp>
        <p:nvSpPr>
          <p:cNvPr id="24" name="Стрелка влево 23"/>
          <p:cNvSpPr/>
          <p:nvPr/>
        </p:nvSpPr>
        <p:spPr>
          <a:xfrm>
            <a:off x="7467600" y="2531444"/>
            <a:ext cx="4540017" cy="3127995"/>
          </a:xfrm>
          <a:prstGeom prst="leftArrow">
            <a:avLst/>
          </a:prstGeom>
          <a:solidFill>
            <a:schemeClr val="accent1">
              <a:alpha val="71000"/>
            </a:schemeClr>
          </a:solidFill>
          <a:ln>
            <a:solidFill>
              <a:schemeClr val="accent1">
                <a:alpha val="5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Предел </a:t>
            </a:r>
            <a:r>
              <a:rPr lang="ru-RU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Грейзена</a:t>
            </a:r>
            <a:r>
              <a:rPr lang="ru-RU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</a:t>
            </a:r>
            <a:r>
              <a:rPr lang="ru-RU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Зацепина</a:t>
            </a:r>
            <a:r>
              <a:rPr lang="ru-RU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-Кузьмина</a:t>
            </a:r>
            <a:endParaRPr lang="ru-RU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7480871" y="2133600"/>
            <a:ext cx="0" cy="3735494"/>
          </a:xfrm>
          <a:prstGeom prst="line">
            <a:avLst/>
          </a:prstGeom>
          <a:ln w="57150">
            <a:solidFill>
              <a:schemeClr val="accent1">
                <a:alpha val="5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599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994" y="131449"/>
            <a:ext cx="10058400" cy="1450757"/>
          </a:xfrm>
        </p:spPr>
        <p:txBody>
          <a:bodyPr/>
          <a:lstStyle/>
          <a:p>
            <a:r>
              <a:rPr lang="ru-RU" dirty="0" smtClean="0"/>
              <a:t>Энергии частиц, которых достигло человечество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AD71E-5347-400B-A332-6F2AE7FF288B}" type="slidenum">
              <a:rPr lang="ru-RU" smtClean="0"/>
              <a:t>26</a:t>
            </a:fld>
            <a:endParaRPr lang="ru-RU"/>
          </a:p>
        </p:txBody>
      </p:sp>
      <p:pic>
        <p:nvPicPr>
          <p:cNvPr id="5" name="Picture 4" descr="LHCdesig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071563"/>
            <a:ext cx="7162800" cy="578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057" y="1159015"/>
            <a:ext cx="6858000" cy="659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717104" y="1582206"/>
            <a:ext cx="3529012" cy="4679950"/>
            <a:chOff x="2194" y="816"/>
            <a:chExt cx="3182" cy="2957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4" y="816"/>
              <a:ext cx="3182" cy="2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2736" y="2064"/>
              <a:ext cx="1056" cy="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latin typeface="Gill Sans MT" panose="020B0502020104020203" pitchFamily="34" charset="0"/>
              </a:endParaRPr>
            </a:p>
          </p:txBody>
        </p:sp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3168" y="1200"/>
              <a:ext cx="1488" cy="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latin typeface="Gill Sans MT" panose="020B0502020104020203" pitchFamily="34" charset="0"/>
              </a:endParaRPr>
            </a:p>
          </p:txBody>
        </p:sp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4128" y="2016"/>
              <a:ext cx="1008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latin typeface="Gill Sans MT" panose="020B0502020104020203" pitchFamily="34" charset="0"/>
              </a:endParaRPr>
            </a:p>
          </p:txBody>
        </p:sp>
        <p:sp>
          <p:nvSpPr>
            <p:cNvPr id="12" name="Rectangle 7"/>
            <p:cNvSpPr>
              <a:spLocks noChangeArrowheads="1"/>
            </p:cNvSpPr>
            <p:nvPr/>
          </p:nvSpPr>
          <p:spPr bwMode="auto">
            <a:xfrm>
              <a:off x="3720" y="3104"/>
              <a:ext cx="1008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latin typeface="Gill Sans MT" panose="020B0502020104020203" pitchFamily="34" charset="0"/>
              </a:endParaRPr>
            </a:p>
          </p:txBody>
        </p:sp>
        <p:sp>
          <p:nvSpPr>
            <p:cNvPr id="13" name="Rectangle 8"/>
            <p:cNvSpPr>
              <a:spLocks noChangeArrowheads="1"/>
            </p:cNvSpPr>
            <p:nvPr/>
          </p:nvSpPr>
          <p:spPr bwMode="auto">
            <a:xfrm>
              <a:off x="3936" y="960"/>
              <a:ext cx="1056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latin typeface="Gill Sans MT" panose="020B0502020104020203" pitchFamily="34" charset="0"/>
              </a:endParaRPr>
            </a:p>
          </p:txBody>
        </p:sp>
      </p:grpSp>
      <p:cxnSp>
        <p:nvCxnSpPr>
          <p:cNvPr id="15" name="Прямая соединительная линия 14"/>
          <p:cNvCxnSpPr/>
          <p:nvPr/>
        </p:nvCxnSpPr>
        <p:spPr>
          <a:xfrm flipH="1" flipV="1">
            <a:off x="2834270" y="2493824"/>
            <a:ext cx="9625" cy="340734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2013167" y="2493824"/>
            <a:ext cx="83072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173032" y="6068710"/>
            <a:ext cx="12027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0" dirty="0">
                <a:latin typeface="Arial" pitchFamily="-97" charset="0"/>
                <a:ea typeface="ＭＳ Ｐゴシック" pitchFamily="-97" charset="-128"/>
                <a:cs typeface="ＭＳ Ｐゴシック" pitchFamily="-97" charset="-128"/>
              </a:rPr>
              <a:t>27 km</a:t>
            </a:r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426674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135" y="276978"/>
            <a:ext cx="10058400" cy="1450757"/>
          </a:xfrm>
        </p:spPr>
        <p:txBody>
          <a:bodyPr/>
          <a:lstStyle/>
          <a:p>
            <a:r>
              <a:rPr lang="ru-RU" dirty="0" smtClean="0"/>
              <a:t>Диаграмма </a:t>
            </a:r>
            <a:r>
              <a:rPr lang="ru-RU" dirty="0" err="1" smtClean="0"/>
              <a:t>Хилласа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AD71E-5347-400B-A332-6F2AE7FF288B}" type="slidenum">
              <a:rPr lang="ru-RU" smtClean="0"/>
              <a:t>27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164" y="-14862"/>
            <a:ext cx="6199344" cy="6839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14914" y="325333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5837359"/>
              </p:ext>
            </p:extLst>
          </p:nvPr>
        </p:nvGraphicFramePr>
        <p:xfrm>
          <a:off x="1274277" y="2550694"/>
          <a:ext cx="3668295" cy="9432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" name="Уравнение" r:id="rId4" imgW="889000" imgH="228600" progId="Equation.3">
                  <p:embed/>
                </p:oleObj>
              </mc:Choice>
              <mc:Fallback>
                <p:oleObj name="Уравнение" r:id="rId4" imgW="889000" imgH="2286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4277" y="2550694"/>
                        <a:ext cx="3668295" cy="94327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1336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3826" y="0"/>
            <a:ext cx="8264349" cy="6858000"/>
          </a:xfrm>
          <a:prstGeom prst="rect">
            <a:avLst/>
          </a:prstGeom>
        </p:spPr>
      </p:pic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5948083" y="2133600"/>
            <a:ext cx="110938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36" tIns="45218" rIns="90436" bIns="45218" numCol="1" anchor="t" anchorCtr="0" compatLnSpc="1">
            <a:prstTxWarp prst="textNoShape">
              <a:avLst/>
            </a:prstTxWarp>
          </a:bodyPr>
          <a:lstStyle/>
          <a:p>
            <a:pPr defTabSz="898169">
              <a:defRPr/>
            </a:pPr>
            <a:r>
              <a:rPr lang="en-US" sz="1765" b="1" kern="0" dirty="0">
                <a:solidFill>
                  <a:srgbClr val="FF0000"/>
                </a:solidFill>
                <a:latin typeface="Times New Roman" charset="0"/>
                <a:ea typeface="ＭＳ Ｐゴシック" pitchFamily="-97" charset="-128"/>
                <a:cs typeface="ＭＳ Ｐゴシック" pitchFamily="-97" charset="-128"/>
              </a:rPr>
              <a:t>knee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8092888" y="3886200"/>
            <a:ext cx="887506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436" tIns="45218" rIns="90436" bIns="45218">
            <a:prstTxWarp prst="textNoShape">
              <a:avLst/>
            </a:prstTxWarp>
          </a:bodyPr>
          <a:lstStyle/>
          <a:p>
            <a:r>
              <a:rPr lang="en-US" sz="1765" b="1" dirty="0">
                <a:solidFill>
                  <a:srgbClr val="FF0000"/>
                </a:solidFill>
              </a:rPr>
              <a:t>ankle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88729" y="6488675"/>
            <a:ext cx="1679289" cy="362302"/>
          </a:xfrm>
          <a:prstGeom prst="rect">
            <a:avLst/>
          </a:prstGeom>
          <a:noFill/>
        </p:spPr>
        <p:txBody>
          <a:bodyPr wrap="none" lIns="89812" tIns="44906" rIns="89812" bIns="44906" rtlCol="0">
            <a:spAutoFit/>
          </a:bodyPr>
          <a:lstStyle/>
          <a:p>
            <a:r>
              <a:rPr lang="en-US" sz="1765">
                <a:solidFill>
                  <a:schemeClr val="bg1"/>
                </a:solidFill>
              </a:rPr>
              <a:t>Kotera, AO 2011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44118" y="2017062"/>
            <a:ext cx="1543867" cy="688032"/>
          </a:xfrm>
          <a:prstGeom prst="rect">
            <a:avLst/>
          </a:prstGeom>
          <a:noFill/>
        </p:spPr>
        <p:txBody>
          <a:bodyPr wrap="none" lIns="89812" tIns="44906" rIns="89812" bIns="44906" rtlCol="0">
            <a:spAutoFit/>
          </a:bodyPr>
          <a:lstStyle/>
          <a:p>
            <a:r>
              <a:rPr lang="en-US" sz="1941" b="1" dirty="0">
                <a:solidFill>
                  <a:srgbClr val="FF0000"/>
                </a:solidFill>
              </a:rPr>
              <a:t>Extragalactic </a:t>
            </a:r>
          </a:p>
          <a:p>
            <a:r>
              <a:rPr lang="en-US" sz="1941" b="1" dirty="0">
                <a:solidFill>
                  <a:srgbClr val="FF0000"/>
                </a:solidFill>
              </a:rPr>
              <a:t>Sources</a:t>
            </a:r>
          </a:p>
        </p:txBody>
      </p:sp>
      <p:sp>
        <p:nvSpPr>
          <p:cNvPr id="12" name="Right Arrow 11"/>
          <p:cNvSpPr/>
          <p:nvPr/>
        </p:nvSpPr>
        <p:spPr bwMode="auto">
          <a:xfrm rot="5400000">
            <a:off x="6929188" y="2760598"/>
            <a:ext cx="1676401" cy="422405"/>
          </a:xfrm>
          <a:prstGeom prst="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9812" tIns="44906" rIns="89812" bIns="44906" numCol="1" rtlCol="0" anchor="t" anchorCtr="0" compatLnSpc="1">
            <a:prstTxWarp prst="textNoShape">
              <a:avLst/>
            </a:prstTxWarp>
          </a:bodyPr>
          <a:lstStyle/>
          <a:p>
            <a:pPr defTabSz="898169"/>
            <a:endParaRPr lang="en-US" sz="1588">
              <a:latin typeface="Times New Roman" pitchFamily="-97" charset="0"/>
            </a:endParaRPr>
          </a:p>
        </p:txBody>
      </p:sp>
      <p:sp>
        <p:nvSpPr>
          <p:cNvPr id="13" name="Right Arrow 12"/>
          <p:cNvSpPr/>
          <p:nvPr/>
        </p:nvSpPr>
        <p:spPr bwMode="auto">
          <a:xfrm rot="10800000" flipH="1">
            <a:off x="7716374" y="2688995"/>
            <a:ext cx="1405217" cy="435205"/>
          </a:xfrm>
          <a:prstGeom prst="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9812" tIns="44906" rIns="89812" bIns="44906" numCol="1" rtlCol="0" anchor="t" anchorCtr="0" compatLnSpc="1">
            <a:prstTxWarp prst="textNoShape">
              <a:avLst/>
            </a:prstTxWarp>
          </a:bodyPr>
          <a:lstStyle/>
          <a:p>
            <a:pPr defTabSz="898169"/>
            <a:endParaRPr lang="en-US" sz="1588">
              <a:latin typeface="Times New Roman" pitchFamily="-97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27265" y="685804"/>
            <a:ext cx="1093166" cy="688032"/>
          </a:xfrm>
          <a:prstGeom prst="rect">
            <a:avLst/>
          </a:prstGeom>
          <a:noFill/>
        </p:spPr>
        <p:txBody>
          <a:bodyPr wrap="none" lIns="89812" tIns="44906" rIns="89812" bIns="44906" rtlCol="0">
            <a:spAutoFit/>
          </a:bodyPr>
          <a:lstStyle/>
          <a:p>
            <a:r>
              <a:rPr lang="en-US" sz="1941" b="1">
                <a:solidFill>
                  <a:srgbClr val="0000FF"/>
                </a:solidFill>
              </a:rPr>
              <a:t>Galactic</a:t>
            </a:r>
          </a:p>
          <a:p>
            <a:r>
              <a:rPr lang="en-US" sz="1941" b="1">
                <a:solidFill>
                  <a:srgbClr val="0000FF"/>
                </a:solidFill>
              </a:rPr>
              <a:t>Sources?</a:t>
            </a:r>
          </a:p>
        </p:txBody>
      </p:sp>
      <p:sp>
        <p:nvSpPr>
          <p:cNvPr id="20" name="Right Arrow 19"/>
          <p:cNvSpPr/>
          <p:nvPr/>
        </p:nvSpPr>
        <p:spPr bwMode="auto">
          <a:xfrm rot="5400000">
            <a:off x="6733027" y="1884298"/>
            <a:ext cx="1447801" cy="422405"/>
          </a:xfrm>
          <a:prstGeom prst="rightArrow">
            <a:avLst/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9812" tIns="44906" rIns="89812" bIns="44906" numCol="1" rtlCol="0" anchor="t" anchorCtr="0" compatLnSpc="1">
            <a:prstTxWarp prst="textNoShape">
              <a:avLst/>
            </a:prstTxWarp>
          </a:bodyPr>
          <a:lstStyle/>
          <a:p>
            <a:pPr defTabSz="898169"/>
            <a:endParaRPr lang="en-US" sz="1588">
              <a:latin typeface="Times New Roman" pitchFamily="-97" charset="0"/>
            </a:endParaRPr>
          </a:p>
        </p:txBody>
      </p:sp>
      <p:sp>
        <p:nvSpPr>
          <p:cNvPr id="21" name="Right Arrow 20"/>
          <p:cNvSpPr/>
          <p:nvPr/>
        </p:nvSpPr>
        <p:spPr bwMode="auto">
          <a:xfrm rot="10800000">
            <a:off x="6432180" y="1524003"/>
            <a:ext cx="1109383" cy="435205"/>
          </a:xfrm>
          <a:prstGeom prst="rightArrow">
            <a:avLst/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9812" tIns="44906" rIns="89812" bIns="44906" numCol="1" rtlCol="0" anchor="t" anchorCtr="0" compatLnSpc="1">
            <a:prstTxWarp prst="textNoShape">
              <a:avLst/>
            </a:prstTxWarp>
          </a:bodyPr>
          <a:lstStyle/>
          <a:p>
            <a:pPr defTabSz="898169"/>
            <a:endParaRPr lang="en-US" sz="1588">
              <a:latin typeface="Times New Roman" pitchFamily="-9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13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58471" y="1676400"/>
            <a:ext cx="8875059" cy="420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07155" y="5499100"/>
            <a:ext cx="8875059" cy="1066800"/>
          </a:xfrm>
          <a:noFill/>
        </p:spPr>
        <p:txBody>
          <a:bodyPr vert="horz" lIns="89414" tIns="44711" rIns="89414" bIns="44711" rtlCol="0">
            <a:noAutofit/>
          </a:bodyPr>
          <a:lstStyle/>
          <a:p>
            <a:pPr>
              <a:buFont typeface="Monotype Sorts" pitchFamily="-108" charset="2"/>
              <a:buNone/>
            </a:pPr>
            <a:r>
              <a:rPr lang="en-US" b="1" dirty="0">
                <a:solidFill>
                  <a:schemeClr val="bg1"/>
                </a:solidFill>
                <a:ea typeface="ＭＳ Ｐゴシック" pitchFamily="-108" charset="-128"/>
                <a:cs typeface="ＭＳ Ｐゴシック" pitchFamily="-108" charset="-128"/>
              </a:rPr>
              <a:t>GZK Cutoff</a:t>
            </a:r>
          </a:p>
          <a:p>
            <a:pPr>
              <a:buFont typeface="Monotype Sorts" pitchFamily="-108" charset="2"/>
              <a:buNone/>
            </a:pPr>
            <a:r>
              <a:rPr lang="en-US" sz="2000" b="1" dirty="0">
                <a:solidFill>
                  <a:schemeClr val="bg1"/>
                </a:solidFill>
                <a:ea typeface="ＭＳ Ｐゴシック" pitchFamily="-108" charset="-128"/>
                <a:cs typeface="ＭＳ Ｐゴシック" pitchFamily="-108" charset="-128"/>
              </a:rPr>
              <a:t>Greisen, </a:t>
            </a:r>
            <a:r>
              <a:rPr lang="en-US" sz="2000" b="1" dirty="0" err="1">
                <a:solidFill>
                  <a:schemeClr val="bg1"/>
                </a:solidFill>
                <a:ea typeface="ＭＳ Ｐゴシック" pitchFamily="-108" charset="-128"/>
                <a:cs typeface="ＭＳ Ｐゴシック" pitchFamily="-108" charset="-128"/>
              </a:rPr>
              <a:t>Zatsepin</a:t>
            </a:r>
            <a:r>
              <a:rPr lang="en-US" sz="2000" b="1" dirty="0">
                <a:solidFill>
                  <a:schemeClr val="bg1"/>
                </a:solidFill>
                <a:ea typeface="ＭＳ Ｐゴシック" pitchFamily="-108" charset="-128"/>
                <a:cs typeface="ＭＳ Ｐゴシック" pitchFamily="-108" charset="-128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a typeface="ＭＳ Ｐゴシック" pitchFamily="-108" charset="-128"/>
                <a:cs typeface="ＭＳ Ｐゴシック" pitchFamily="-108" charset="-128"/>
              </a:rPr>
              <a:t>Kuzmin</a:t>
            </a:r>
            <a:r>
              <a:rPr lang="en-US" sz="2000" b="1" dirty="0">
                <a:solidFill>
                  <a:schemeClr val="bg1"/>
                </a:solidFill>
                <a:ea typeface="ＭＳ Ｐゴシック" pitchFamily="-108" charset="-128"/>
                <a:cs typeface="ＭＳ Ｐゴシック" pitchFamily="-108" charset="-128"/>
              </a:rPr>
              <a:t> </a:t>
            </a:r>
          </a:p>
          <a:p>
            <a:pPr>
              <a:buFont typeface="Monotype Sorts" pitchFamily="-108" charset="2"/>
              <a:buNone/>
            </a:pPr>
            <a:r>
              <a:rPr lang="en-US" sz="2000" b="1" dirty="0">
                <a:solidFill>
                  <a:schemeClr val="bg1"/>
                </a:solidFill>
                <a:ea typeface="ＭＳ Ｐゴシック" pitchFamily="-108" charset="-128"/>
                <a:cs typeface="ＭＳ Ｐゴシック" pitchFamily="-108" charset="-128"/>
              </a:rPr>
              <a:t>1966</a:t>
            </a:r>
            <a:endParaRPr lang="en-US" b="1" dirty="0">
              <a:solidFill>
                <a:schemeClr val="bg1"/>
              </a:solidFill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4542865" y="2819447"/>
            <a:ext cx="3032312" cy="579019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lIns="89414" tIns="44711" rIns="89414" bIns="44711">
            <a:prstTxWarp prst="textNoShape">
              <a:avLst/>
            </a:prstTxWarp>
            <a:spAutoFit/>
          </a:bodyPr>
          <a:lstStyle/>
          <a:p>
            <a:r>
              <a:rPr lang="en-US" sz="1588" b="1">
                <a:solidFill>
                  <a:srgbClr val="FFF807"/>
                </a:solidFill>
              </a:rPr>
              <a:t>p+</a:t>
            </a:r>
            <a:r>
              <a:rPr lang="en-US" sz="1588" b="1">
                <a:solidFill>
                  <a:srgbClr val="FFF807"/>
                </a:solidFill>
                <a:sym typeface="Symbol" pitchFamily="-108" charset="2"/>
              </a:rPr>
              <a:t></a:t>
            </a:r>
            <a:r>
              <a:rPr lang="en-US" sz="1588" b="1" baseline="-25000">
                <a:solidFill>
                  <a:srgbClr val="FFF807"/>
                </a:solidFill>
                <a:sym typeface="Symbol" pitchFamily="-108" charset="2"/>
              </a:rPr>
              <a:t>cmb</a:t>
            </a:r>
            <a:r>
              <a:rPr lang="en-US" sz="1588" b="1">
                <a:solidFill>
                  <a:srgbClr val="FFF807"/>
                </a:solidFill>
                <a:sym typeface="Symbol" pitchFamily="-108" charset="2"/>
              </a:rPr>
              <a:t> </a:t>
            </a:r>
            <a:r>
              <a:rPr lang="en-US" sz="1588" b="1" baseline="30000">
                <a:solidFill>
                  <a:srgbClr val="FFF807"/>
                </a:solidFill>
                <a:sym typeface="Symbol" pitchFamily="-108" charset="2"/>
              </a:rPr>
              <a:t>+</a:t>
            </a:r>
            <a:r>
              <a:rPr lang="en-US" sz="1588" b="1">
                <a:solidFill>
                  <a:srgbClr val="FFF807"/>
                </a:solidFill>
                <a:sym typeface="Symbol" pitchFamily="-108" charset="2"/>
              </a:rPr>
              <a:t>  p + </a:t>
            </a:r>
            <a:r>
              <a:rPr lang="en-US" sz="1588" b="1" baseline="30000">
                <a:solidFill>
                  <a:srgbClr val="FFF807"/>
                </a:solidFill>
                <a:sym typeface="Symbol" pitchFamily="-108" charset="2"/>
              </a:rPr>
              <a:t>0</a:t>
            </a:r>
          </a:p>
          <a:p>
            <a:r>
              <a:rPr lang="en-US" sz="1588" b="1" baseline="30000">
                <a:solidFill>
                  <a:srgbClr val="FFF807"/>
                </a:solidFill>
                <a:sym typeface="Symbol" pitchFamily="-108" charset="2"/>
              </a:rPr>
              <a:t>	</a:t>
            </a:r>
            <a:r>
              <a:rPr lang="en-US" sz="1588" b="1">
                <a:solidFill>
                  <a:srgbClr val="FFF807"/>
                </a:solidFill>
                <a:sym typeface="Symbol" pitchFamily="-108" charset="2"/>
              </a:rPr>
              <a:t>         n +  </a:t>
            </a:r>
            <a:r>
              <a:rPr lang="en-US" sz="1588" b="1" baseline="30000">
                <a:solidFill>
                  <a:srgbClr val="FFF807"/>
                </a:solidFill>
                <a:sym typeface="Symbol" pitchFamily="-108" charset="2"/>
              </a:rPr>
              <a:t>+</a:t>
            </a:r>
          </a:p>
        </p:txBody>
      </p:sp>
      <p:sp>
        <p:nvSpPr>
          <p:cNvPr id="72710" name="Rectangle 6"/>
          <p:cNvSpPr>
            <a:spLocks noChangeArrowheads="1"/>
          </p:cNvSpPr>
          <p:nvPr/>
        </p:nvSpPr>
        <p:spPr bwMode="auto">
          <a:xfrm>
            <a:off x="4838700" y="4267209"/>
            <a:ext cx="2736476" cy="1068127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lIns="89414" tIns="44711" rIns="89414" bIns="4471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177" dirty="0">
                <a:solidFill>
                  <a:srgbClr val="FFFF00"/>
                </a:solidFill>
              </a:rPr>
              <a:t>Proton Horizon</a:t>
            </a:r>
          </a:p>
          <a:p>
            <a:pPr algn="ctr"/>
            <a:r>
              <a:rPr lang="en-US" sz="3177" dirty="0">
                <a:solidFill>
                  <a:srgbClr val="FFFF00"/>
                </a:solidFill>
              </a:rPr>
              <a:t>~5 x 10</a:t>
            </a:r>
            <a:r>
              <a:rPr lang="en-US" sz="3177" baseline="30000" dirty="0">
                <a:solidFill>
                  <a:srgbClr val="FFFF00"/>
                </a:solidFill>
              </a:rPr>
              <a:t>19</a:t>
            </a:r>
            <a:r>
              <a:rPr lang="en-US" sz="3177" dirty="0">
                <a:solidFill>
                  <a:srgbClr val="FFFF00"/>
                </a:solidFill>
              </a:rPr>
              <a:t> </a:t>
            </a:r>
            <a:r>
              <a:rPr lang="en-US" sz="3177" dirty="0" err="1">
                <a:solidFill>
                  <a:srgbClr val="FFFF00"/>
                </a:solidFill>
              </a:rPr>
              <a:t>eV</a:t>
            </a:r>
            <a:endParaRPr lang="en-US" sz="1588" dirty="0">
              <a:solidFill>
                <a:srgbClr val="FFFF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6446" y="60920"/>
            <a:ext cx="1762525" cy="21362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8083" y="40193"/>
            <a:ext cx="1907123" cy="21776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89445" y="-15502"/>
            <a:ext cx="1658448" cy="222488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392624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-99392"/>
            <a:ext cx="8686800" cy="1399032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dirty="0" smtClean="0"/>
              <a:t>Космос </a:t>
            </a:r>
            <a:r>
              <a:rPr lang="ru-RU" dirty="0" smtClean="0"/>
              <a:t>становится всё ближе… Современный телескоп «Хаббл»</a:t>
            </a:r>
            <a:endParaRPr lang="ru-RU" dirty="0"/>
          </a:p>
        </p:txBody>
      </p:sp>
      <p:pic>
        <p:nvPicPr>
          <p:cNvPr id="10243" name="Содержимое 5" descr="hub_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983" y="1299640"/>
            <a:ext cx="3789363" cy="3789363"/>
          </a:xfrm>
        </p:spPr>
      </p:pic>
      <p:pic>
        <p:nvPicPr>
          <p:cNvPr id="10244" name="Рисунок 6" descr="cru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8057" y="1386796"/>
            <a:ext cx="3203575" cy="400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Рисунок 7" descr="ydoh7ocy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157" y="4332514"/>
            <a:ext cx="47879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534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09943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dirty="0" smtClean="0"/>
              <a:t>Космические лучи предельно высоких энергий</a:t>
            </a:r>
            <a:endParaRPr lang="ru-RU" b="1" dirty="0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4CA49CB-9D04-4002-B52B-82DCB9FB794E}" type="slidenum">
              <a:rPr lang="ru-RU">
                <a:solidFill>
                  <a:schemeClr val="tx2"/>
                </a:solidFill>
                <a:latin typeface="Calibri" panose="020F0502020204030204" pitchFamily="34" charset="0"/>
              </a:rPr>
              <a:pPr eaLnBrk="1" hangingPunct="1"/>
              <a:t>30</a:t>
            </a:fld>
            <a:endParaRPr lang="ru-RU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1229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1557339"/>
            <a:ext cx="6408738" cy="417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TextBox 7"/>
          <p:cNvSpPr txBox="1">
            <a:spLocks noChangeArrowheads="1"/>
          </p:cNvSpPr>
          <p:nvPr/>
        </p:nvSpPr>
        <p:spPr bwMode="auto">
          <a:xfrm>
            <a:off x="8112126" y="5229225"/>
            <a:ext cx="2238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800000"/>
                </a:solidFill>
                <a:latin typeface="Gill Sans MT" panose="020B0502020104020203" pitchFamily="34" charset="0"/>
              </a:rPr>
              <a:t>Dawson et al </a:t>
            </a:r>
            <a:r>
              <a:rPr lang="ru-RU">
                <a:solidFill>
                  <a:srgbClr val="800000"/>
                </a:solidFill>
                <a:latin typeface="Calibri" panose="020F0502020204030204" pitchFamily="34" charset="0"/>
              </a:rPr>
              <a:t>20</a:t>
            </a:r>
            <a:r>
              <a:rPr lang="en-US">
                <a:solidFill>
                  <a:srgbClr val="800000"/>
                </a:solidFill>
                <a:latin typeface="Gill Sans MT" panose="020B0502020104020203" pitchFamily="34" charset="0"/>
              </a:rPr>
              <a:t>13</a:t>
            </a:r>
          </a:p>
        </p:txBody>
      </p:sp>
      <p:sp>
        <p:nvSpPr>
          <p:cNvPr id="16391" name="Содержимое 2"/>
          <p:cNvSpPr txBox="1">
            <a:spLocks/>
          </p:cNvSpPr>
          <p:nvPr/>
        </p:nvSpPr>
        <p:spPr bwMode="auto">
          <a:xfrm>
            <a:off x="1524000" y="5661026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00"/>
              </a:spcBef>
              <a:buClr>
                <a:schemeClr val="accent1"/>
              </a:buClr>
              <a:buSzPct val="76000"/>
            </a:pPr>
            <a:r>
              <a:rPr lang="en-US" sz="2000" dirty="0">
                <a:latin typeface="Gill Sans MT" panose="020B0502020104020203" pitchFamily="34" charset="0"/>
              </a:rPr>
              <a:t>“After energy rescaling, the spectral normalizations and shapes</a:t>
            </a:r>
            <a:r>
              <a:rPr lang="ru-RU" sz="2000" dirty="0">
                <a:latin typeface="Calibri" panose="020F0502020204030204" pitchFamily="34" charset="0"/>
              </a:rPr>
              <a:t> </a:t>
            </a:r>
            <a:r>
              <a:rPr lang="en-US" sz="2000" dirty="0">
                <a:latin typeface="Gill Sans MT" panose="020B0502020104020203" pitchFamily="34" charset="0"/>
              </a:rPr>
              <a:t>are very consistent,</a:t>
            </a:r>
            <a:r>
              <a:rPr lang="ru-RU" sz="2000" dirty="0">
                <a:latin typeface="Calibri" panose="020F0502020204030204" pitchFamily="34" charset="0"/>
              </a:rPr>
              <a:t> </a:t>
            </a:r>
            <a:r>
              <a:rPr lang="en-US" sz="2000" dirty="0">
                <a:latin typeface="Gill Sans MT" panose="020B0502020104020203" pitchFamily="34" charset="0"/>
              </a:rPr>
              <a:t>and the positions of the spectral ankle and the suppression are in agreement.”</a:t>
            </a:r>
            <a:endParaRPr lang="ru-RU" sz="2000" dirty="0">
              <a:latin typeface="Calibri" panose="020F0502020204030204" pitchFamily="34" charset="0"/>
            </a:endParaRPr>
          </a:p>
        </p:txBody>
      </p:sp>
      <p:pic>
        <p:nvPicPr>
          <p:cNvPr id="122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1" y="1196976"/>
            <a:ext cx="1681163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79876" y="1196976"/>
            <a:ext cx="1655763" cy="1655763"/>
          </a:xfrm>
          <a:noFill/>
        </p:spPr>
      </p:pic>
      <p:pic>
        <p:nvPicPr>
          <p:cNvPr id="122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1" y="1212850"/>
            <a:ext cx="1655763" cy="163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725" y="1243014"/>
            <a:ext cx="1512888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824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293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65325E-6 L 0.11025 0.1154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03" y="576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40872"/>
            <a:ext cx="10058400" cy="1450757"/>
          </a:xfrm>
        </p:spPr>
        <p:txBody>
          <a:bodyPr/>
          <a:lstStyle/>
          <a:p>
            <a:pPr algn="ctr"/>
            <a:r>
              <a:rPr lang="ru-RU" dirty="0"/>
              <a:t>Направление прихода. Поиск источников и магнитные поля…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AD71E-5347-400B-A332-6F2AE7FF288B}" type="slidenum">
              <a:rPr lang="ru-RU" smtClean="0"/>
              <a:t>31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941" y="1968844"/>
            <a:ext cx="6132487" cy="253577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78887" y="4645130"/>
            <a:ext cx="42575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Baskerville-SemiBold"/>
              </a:rPr>
              <a:t>Модель магнитного поля галактики</a:t>
            </a:r>
          </a:p>
          <a:p>
            <a:r>
              <a:rPr lang="en-US" b="1" dirty="0" smtClean="0">
                <a:latin typeface="Baskerville-SemiBold"/>
              </a:rPr>
              <a:t>[</a:t>
            </a:r>
            <a:r>
              <a:rPr lang="en-US" b="1" dirty="0" err="1">
                <a:latin typeface="Baskerville-SemiBold"/>
              </a:rPr>
              <a:t>Jansson</a:t>
            </a:r>
            <a:r>
              <a:rPr lang="en-US" b="1" dirty="0">
                <a:latin typeface="Baskerville-SemiBold"/>
              </a:rPr>
              <a:t> &amp; Farrar 2012]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0669" y="1490717"/>
            <a:ext cx="4293404" cy="373204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691583" y="5291461"/>
            <a:ext cx="35209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Baskerville-SemiBold"/>
              </a:rPr>
              <a:t>Модель распространения КЛ</a:t>
            </a:r>
          </a:p>
          <a:p>
            <a:r>
              <a:rPr lang="en-US" b="1" dirty="0" smtClean="0">
                <a:latin typeface="Baskerville-SemiBold"/>
              </a:rPr>
              <a:t>[</a:t>
            </a:r>
            <a:r>
              <a:rPr lang="en-US" b="1" dirty="0" err="1">
                <a:latin typeface="Baskerville-SemiBold"/>
              </a:rPr>
              <a:t>Jansson</a:t>
            </a:r>
            <a:r>
              <a:rPr lang="en-US" b="1" dirty="0">
                <a:latin typeface="Baskerville-SemiBold"/>
              </a:rPr>
              <a:t> &amp; Farrar 2012]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7471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3809880" y="541341"/>
            <a:ext cx="4501387" cy="579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9770" tIns="44886" rIns="89770" bIns="44886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GB" sz="3177">
                <a:solidFill>
                  <a:srgbClr val="FFFF00"/>
                </a:solidFill>
                <a:latin typeface="Chalkboard" pitchFamily="-108" charset="0"/>
              </a:rPr>
              <a:t>Cosmic Magnetic Fields</a:t>
            </a:r>
            <a:endParaRPr lang="en-GB" sz="2735">
              <a:solidFill>
                <a:srgbClr val="FFFF00"/>
              </a:solidFill>
              <a:latin typeface="Chalkboard" pitchFamily="-108" charset="0"/>
            </a:endParaRPr>
          </a:p>
        </p:txBody>
      </p:sp>
      <p:sp>
        <p:nvSpPr>
          <p:cNvPr id="23555" name="Line 3"/>
          <p:cNvSpPr>
            <a:spLocks noChangeShapeType="1"/>
          </p:cNvSpPr>
          <p:nvPr/>
        </p:nvSpPr>
        <p:spPr bwMode="auto">
          <a:xfrm flipV="1">
            <a:off x="5948082" y="1524013"/>
            <a:ext cx="4215653" cy="3973513"/>
          </a:xfrm>
          <a:prstGeom prst="line">
            <a:avLst/>
          </a:prstGeom>
          <a:noFill/>
          <a:ln w="19050">
            <a:solidFill>
              <a:srgbClr val="FFFF00"/>
            </a:solidFill>
            <a:prstDash val="dash"/>
            <a:round/>
            <a:headEnd/>
            <a:tailEnd/>
          </a:ln>
        </p:spPr>
        <p:txBody>
          <a:bodyPr lIns="89770" tIns="44886" rIns="89770" bIns="44886">
            <a:prstTxWarp prst="textNoShape">
              <a:avLst/>
            </a:prstTxWarp>
          </a:bodyPr>
          <a:lstStyle/>
          <a:p>
            <a:endParaRPr lang="en-US" sz="1588"/>
          </a:p>
        </p:txBody>
      </p:sp>
      <p:sp>
        <p:nvSpPr>
          <p:cNvPr id="23556" name="Freeform 4"/>
          <p:cNvSpPr>
            <a:spLocks/>
          </p:cNvSpPr>
          <p:nvPr/>
        </p:nvSpPr>
        <p:spPr bwMode="auto">
          <a:xfrm>
            <a:off x="9867900" y="1295400"/>
            <a:ext cx="452998" cy="415925"/>
          </a:xfrm>
          <a:custGeom>
            <a:avLst/>
            <a:gdLst>
              <a:gd name="T0" fmla="*/ 2147483647 w 294"/>
              <a:gd name="T1" fmla="*/ 2147483647 h 262"/>
              <a:gd name="T2" fmla="*/ 2147483647 w 294"/>
              <a:gd name="T3" fmla="*/ 0 h 262"/>
              <a:gd name="T4" fmla="*/ 2147483647 w 294"/>
              <a:gd name="T5" fmla="*/ 2147483647 h 262"/>
              <a:gd name="T6" fmla="*/ 2147483647 w 294"/>
              <a:gd name="T7" fmla="*/ 2147483647 h 262"/>
              <a:gd name="T8" fmla="*/ 2147483647 w 294"/>
              <a:gd name="T9" fmla="*/ 2147483647 h 262"/>
              <a:gd name="T10" fmla="*/ 2147483647 w 294"/>
              <a:gd name="T11" fmla="*/ 2147483647 h 262"/>
              <a:gd name="T12" fmla="*/ 2147483647 w 294"/>
              <a:gd name="T13" fmla="*/ 2147483647 h 262"/>
              <a:gd name="T14" fmla="*/ 2147483647 w 294"/>
              <a:gd name="T15" fmla="*/ 2147483647 h 262"/>
              <a:gd name="T16" fmla="*/ 2147483647 w 294"/>
              <a:gd name="T17" fmla="*/ 2147483647 h 262"/>
              <a:gd name="T18" fmla="*/ 0 w 294"/>
              <a:gd name="T19" fmla="*/ 2147483647 h 262"/>
              <a:gd name="T20" fmla="*/ 2147483647 w 294"/>
              <a:gd name="T21" fmla="*/ 2147483647 h 262"/>
              <a:gd name="T22" fmla="*/ 2147483647 w 294"/>
              <a:gd name="T23" fmla="*/ 2147483647 h 262"/>
              <a:gd name="T24" fmla="*/ 2147483647 w 294"/>
              <a:gd name="T25" fmla="*/ 2147483647 h 26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94"/>
              <a:gd name="T40" fmla="*/ 0 h 262"/>
              <a:gd name="T41" fmla="*/ 294 w 294"/>
              <a:gd name="T42" fmla="*/ 262 h 26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94" h="262">
                <a:moveTo>
                  <a:pt x="150" y="96"/>
                </a:moveTo>
                <a:lnTo>
                  <a:pt x="198" y="0"/>
                </a:lnTo>
                <a:lnTo>
                  <a:pt x="198" y="96"/>
                </a:lnTo>
                <a:lnTo>
                  <a:pt x="294" y="144"/>
                </a:lnTo>
                <a:lnTo>
                  <a:pt x="188" y="151"/>
                </a:lnTo>
                <a:lnTo>
                  <a:pt x="237" y="236"/>
                </a:lnTo>
                <a:lnTo>
                  <a:pt x="148" y="195"/>
                </a:lnTo>
                <a:lnTo>
                  <a:pt x="117" y="262"/>
                </a:lnTo>
                <a:lnTo>
                  <a:pt x="90" y="177"/>
                </a:lnTo>
                <a:lnTo>
                  <a:pt x="0" y="164"/>
                </a:lnTo>
                <a:lnTo>
                  <a:pt x="103" y="137"/>
                </a:lnTo>
                <a:lnTo>
                  <a:pt x="54" y="48"/>
                </a:lnTo>
                <a:lnTo>
                  <a:pt x="150" y="96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lIns="89770" tIns="44886" rIns="89770" bIns="44886">
            <a:prstTxWarp prst="textNoShape">
              <a:avLst/>
            </a:prstTxWarp>
          </a:bodyPr>
          <a:lstStyle/>
          <a:p>
            <a:endParaRPr lang="en-US" sz="1588"/>
          </a:p>
        </p:txBody>
      </p:sp>
      <p:sp>
        <p:nvSpPr>
          <p:cNvPr id="23557" name="Oval 5"/>
          <p:cNvSpPr>
            <a:spLocks noChangeArrowheads="1"/>
          </p:cNvSpPr>
          <p:nvPr/>
        </p:nvSpPr>
        <p:spPr bwMode="auto">
          <a:xfrm>
            <a:off x="4616824" y="4191000"/>
            <a:ext cx="3180229" cy="2514600"/>
          </a:xfrm>
          <a:prstGeom prst="ellipse">
            <a:avLst/>
          </a:prstGeom>
          <a:solidFill>
            <a:srgbClr val="BBE0E3">
              <a:alpha val="41176"/>
            </a:srgbClr>
          </a:solidFill>
          <a:ln w="9525">
            <a:noFill/>
            <a:round/>
            <a:headEnd/>
            <a:tailEnd/>
          </a:ln>
        </p:spPr>
        <p:txBody>
          <a:bodyPr wrap="none" lIns="89770" tIns="44886" rIns="89770" bIns="44886" anchor="ctr">
            <a:prstTxWarp prst="textNoShape">
              <a:avLst/>
            </a:prstTxWarp>
          </a:bodyPr>
          <a:lstStyle/>
          <a:p>
            <a:endParaRPr lang="en-US" sz="1588"/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5060578" y="4419600"/>
            <a:ext cx="862570" cy="335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9770" tIns="44886" rIns="89770" bIns="44886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GB" sz="1588" dirty="0">
                <a:solidFill>
                  <a:schemeClr val="bg1"/>
                </a:solidFill>
                <a:latin typeface="Chinacat" pitchFamily="2" charset="0"/>
              </a:rPr>
              <a:t>Halo B?</a:t>
            </a:r>
            <a:endParaRPr lang="en-US" sz="1588" dirty="0">
              <a:solidFill>
                <a:schemeClr val="bg1"/>
              </a:solidFill>
              <a:latin typeface="Chinacat" pitchFamily="2" charset="0"/>
            </a:endParaRP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4764754" y="3048001"/>
            <a:ext cx="2029556" cy="82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9770" tIns="44886" rIns="89770" bIns="44886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GB" sz="2000" dirty="0">
                <a:solidFill>
                  <a:schemeClr val="bg1"/>
                </a:solidFill>
                <a:latin typeface="Chinacat" pitchFamily="2" charset="0"/>
              </a:rPr>
              <a:t>Extra-galactic B?</a:t>
            </a:r>
          </a:p>
          <a:p>
            <a:pPr eaLnBrk="1" hangingPunct="1"/>
            <a:r>
              <a:rPr lang="en-GB" sz="2000" dirty="0">
                <a:solidFill>
                  <a:schemeClr val="bg1"/>
                </a:solidFill>
                <a:latin typeface="Chinacat" pitchFamily="2" charset="0"/>
              </a:rPr>
              <a:t>B &lt; </a:t>
            </a:r>
            <a:r>
              <a:rPr lang="el-GR" sz="2800" b="1" dirty="0">
                <a:solidFill>
                  <a:schemeClr val="bg1"/>
                </a:solidFill>
                <a:latin typeface="Chinacat" pitchFamily="2" charset="0"/>
                <a:sym typeface="Symbol" pitchFamily="-108" charset="2"/>
              </a:rPr>
              <a:t>n</a:t>
            </a:r>
            <a:r>
              <a:rPr lang="fr-FR" sz="2800" b="1" dirty="0">
                <a:solidFill>
                  <a:schemeClr val="bg1"/>
                </a:solidFill>
                <a:latin typeface="Chinacat" pitchFamily="2" charset="0"/>
              </a:rPr>
              <a:t>G</a:t>
            </a:r>
            <a:endParaRPr lang="en-US" sz="2800" b="1" dirty="0">
              <a:solidFill>
                <a:schemeClr val="bg1"/>
              </a:solidFill>
              <a:latin typeface="Chinacat" pitchFamily="2" charset="0"/>
            </a:endParaRPr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8980406" y="2057400"/>
            <a:ext cx="348006" cy="579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9770" tIns="44886" rIns="89770" bIns="44886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3177">
                <a:solidFill>
                  <a:srgbClr val="FFFF00"/>
                </a:solidFill>
                <a:latin typeface="High Tower Text" pitchFamily="18" charset="0"/>
                <a:sym typeface="Symbol" pitchFamily="-108" charset="2"/>
              </a:rPr>
              <a:t></a:t>
            </a:r>
          </a:p>
        </p:txBody>
      </p:sp>
      <p:sp>
        <p:nvSpPr>
          <p:cNvPr id="23561" name="Line 9"/>
          <p:cNvSpPr>
            <a:spLocks noChangeShapeType="1"/>
          </p:cNvSpPr>
          <p:nvPr/>
        </p:nvSpPr>
        <p:spPr bwMode="auto">
          <a:xfrm flipH="1">
            <a:off x="5800165" y="5715000"/>
            <a:ext cx="665629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lIns="89770" tIns="44886" rIns="89770" bIns="44886" anchor="ctr">
            <a:prstTxWarp prst="textNoShape">
              <a:avLst/>
            </a:prstTxWarp>
          </a:bodyPr>
          <a:lstStyle/>
          <a:p>
            <a:endParaRPr lang="en-US" sz="1588"/>
          </a:p>
        </p:txBody>
      </p:sp>
      <p:sp>
        <p:nvSpPr>
          <p:cNvPr id="23562" name="Text Box 11"/>
          <p:cNvSpPr txBox="1">
            <a:spLocks noChangeArrowheads="1"/>
          </p:cNvSpPr>
          <p:nvPr/>
        </p:nvSpPr>
        <p:spPr bwMode="auto">
          <a:xfrm>
            <a:off x="8240811" y="3352801"/>
            <a:ext cx="1745824" cy="362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9770" tIns="44886" rIns="89770" bIns="44886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fr-FR" sz="1765">
                <a:solidFill>
                  <a:srgbClr val="00FFFF"/>
                </a:solidFill>
                <a:latin typeface="Chinacat" pitchFamily="2" charset="0"/>
              </a:rPr>
              <a:t>weak deflection</a:t>
            </a:r>
            <a:endParaRPr lang="fr-FR" sz="1765">
              <a:solidFill>
                <a:schemeClr val="bg1"/>
              </a:solidFill>
              <a:latin typeface="Chinacat" pitchFamily="2" charset="0"/>
            </a:endParaRPr>
          </a:p>
        </p:txBody>
      </p:sp>
      <p:sp>
        <p:nvSpPr>
          <p:cNvPr id="23563" name="Text Box 12"/>
          <p:cNvSpPr txBox="1">
            <a:spLocks noChangeArrowheads="1"/>
          </p:cNvSpPr>
          <p:nvPr/>
        </p:nvSpPr>
        <p:spPr bwMode="auto">
          <a:xfrm>
            <a:off x="2102224" y="1341444"/>
            <a:ext cx="5325035" cy="778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9770" tIns="44886" rIns="89770" bIns="44886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588">
                <a:solidFill>
                  <a:srgbClr val="FFF807"/>
                </a:solidFill>
                <a:latin typeface="Chinacat" pitchFamily="2" charset="0"/>
              </a:rPr>
              <a:t>R</a:t>
            </a:r>
            <a:r>
              <a:rPr lang="en-US" sz="1588" baseline="-25000">
                <a:solidFill>
                  <a:srgbClr val="FFF807"/>
                </a:solidFill>
                <a:latin typeface="Chinacat" pitchFamily="2" charset="0"/>
              </a:rPr>
              <a:t>L</a:t>
            </a:r>
            <a:r>
              <a:rPr lang="en-US" sz="1588">
                <a:solidFill>
                  <a:srgbClr val="FFF807"/>
                </a:solidFill>
                <a:latin typeface="Chinacat" pitchFamily="2" charset="0"/>
              </a:rPr>
              <a:t> = </a:t>
            </a:r>
            <a:r>
              <a:rPr lang="en-US" sz="1588" b="1">
                <a:solidFill>
                  <a:srgbClr val="FFF807"/>
                </a:solidFill>
                <a:latin typeface="Chinacat" pitchFamily="2" charset="0"/>
              </a:rPr>
              <a:t>kpc</a:t>
            </a:r>
            <a:r>
              <a:rPr lang="en-US" sz="1588">
                <a:solidFill>
                  <a:srgbClr val="FFF807"/>
                </a:solidFill>
                <a:latin typeface="Chinacat" pitchFamily="2" charset="0"/>
              </a:rPr>
              <a:t> Z</a:t>
            </a:r>
            <a:r>
              <a:rPr lang="en-US" sz="1588" baseline="30000">
                <a:solidFill>
                  <a:srgbClr val="FFF807"/>
                </a:solidFill>
                <a:latin typeface="Chinacat" pitchFamily="2" charset="0"/>
              </a:rPr>
              <a:t>-1</a:t>
            </a:r>
            <a:r>
              <a:rPr lang="en-US" sz="1588">
                <a:solidFill>
                  <a:srgbClr val="FFF807"/>
                </a:solidFill>
                <a:latin typeface="Chinacat" pitchFamily="2" charset="0"/>
              </a:rPr>
              <a:t> (E / EeV) (B / </a:t>
            </a:r>
            <a:r>
              <a:rPr lang="el-GR" sz="1588" b="1">
                <a:solidFill>
                  <a:srgbClr val="FFF807"/>
                </a:solidFill>
                <a:latin typeface="Chinacat" pitchFamily="2" charset="0"/>
                <a:sym typeface="Symbol" pitchFamily="-108" charset="2"/>
              </a:rPr>
              <a:t></a:t>
            </a:r>
            <a:r>
              <a:rPr lang="fr-FR" sz="1588" b="1">
                <a:solidFill>
                  <a:srgbClr val="FFF807"/>
                </a:solidFill>
                <a:latin typeface="Chinacat" pitchFamily="2" charset="0"/>
              </a:rPr>
              <a:t>G</a:t>
            </a:r>
            <a:r>
              <a:rPr lang="fr-FR" sz="1588">
                <a:solidFill>
                  <a:srgbClr val="FFF807"/>
                </a:solidFill>
                <a:latin typeface="Chinacat" pitchFamily="2" charset="0"/>
              </a:rPr>
              <a:t>)</a:t>
            </a:r>
            <a:r>
              <a:rPr lang="fr-FR" sz="1588" baseline="30000">
                <a:solidFill>
                  <a:srgbClr val="FFF807"/>
                </a:solidFill>
                <a:latin typeface="Chinacat" pitchFamily="2" charset="0"/>
              </a:rPr>
              <a:t>-1	</a:t>
            </a:r>
            <a:endParaRPr lang="el-GR" sz="1941" b="1" baseline="30000">
              <a:latin typeface="Chinacat" pitchFamily="2" charset="0"/>
            </a:endParaRPr>
          </a:p>
          <a:p>
            <a:pPr eaLnBrk="1" hangingPunct="1"/>
            <a:endParaRPr lang="el-GR" sz="1941" baseline="30000">
              <a:solidFill>
                <a:schemeClr val="bg1"/>
              </a:solidFill>
              <a:latin typeface="Chinacat" pitchFamily="2" charset="0"/>
            </a:endParaRPr>
          </a:p>
          <a:p>
            <a:pPr eaLnBrk="1" hangingPunct="1"/>
            <a:r>
              <a:rPr lang="en-US" sz="1588">
                <a:solidFill>
                  <a:srgbClr val="FFF807"/>
                </a:solidFill>
                <a:latin typeface="Chinacat" pitchFamily="2" charset="0"/>
              </a:rPr>
              <a:t>R</a:t>
            </a:r>
            <a:r>
              <a:rPr lang="en-US" sz="1588" baseline="-25000">
                <a:solidFill>
                  <a:srgbClr val="FFF807"/>
                </a:solidFill>
                <a:latin typeface="Chinacat" pitchFamily="2" charset="0"/>
              </a:rPr>
              <a:t>L</a:t>
            </a:r>
            <a:r>
              <a:rPr lang="en-US" sz="1588">
                <a:solidFill>
                  <a:srgbClr val="FFF807"/>
                </a:solidFill>
                <a:latin typeface="Chinacat" pitchFamily="2" charset="0"/>
              </a:rPr>
              <a:t> = </a:t>
            </a:r>
            <a:r>
              <a:rPr lang="en-US" sz="1588" b="1">
                <a:solidFill>
                  <a:srgbClr val="FFF807"/>
                </a:solidFill>
                <a:latin typeface="Chinacat" pitchFamily="2" charset="0"/>
              </a:rPr>
              <a:t>Mpc</a:t>
            </a:r>
            <a:r>
              <a:rPr lang="en-US" sz="1588">
                <a:solidFill>
                  <a:srgbClr val="FFF807"/>
                </a:solidFill>
                <a:latin typeface="Chinacat" pitchFamily="2" charset="0"/>
              </a:rPr>
              <a:t> Z</a:t>
            </a:r>
            <a:r>
              <a:rPr lang="en-US" sz="1588" baseline="30000">
                <a:solidFill>
                  <a:srgbClr val="FFF807"/>
                </a:solidFill>
                <a:latin typeface="Chinacat" pitchFamily="2" charset="0"/>
              </a:rPr>
              <a:t>-1</a:t>
            </a:r>
            <a:r>
              <a:rPr lang="en-US" sz="1588">
                <a:solidFill>
                  <a:srgbClr val="FFF807"/>
                </a:solidFill>
                <a:latin typeface="Chinacat" pitchFamily="2" charset="0"/>
              </a:rPr>
              <a:t> (E / EeV) (B / </a:t>
            </a:r>
            <a:r>
              <a:rPr lang="el-GR" sz="1588" b="1">
                <a:solidFill>
                  <a:srgbClr val="FFF807"/>
                </a:solidFill>
                <a:latin typeface="Chinacat" pitchFamily="2" charset="0"/>
                <a:sym typeface="Symbol" pitchFamily="-108" charset="2"/>
              </a:rPr>
              <a:t>n</a:t>
            </a:r>
            <a:r>
              <a:rPr lang="fr-FR" sz="1588" b="1">
                <a:solidFill>
                  <a:srgbClr val="FFF807"/>
                </a:solidFill>
                <a:latin typeface="Chinacat" pitchFamily="2" charset="0"/>
              </a:rPr>
              <a:t>G</a:t>
            </a:r>
            <a:r>
              <a:rPr lang="fr-FR" sz="1588">
                <a:solidFill>
                  <a:srgbClr val="FFF807"/>
                </a:solidFill>
                <a:latin typeface="Chinacat" pitchFamily="2" charset="0"/>
              </a:rPr>
              <a:t>)</a:t>
            </a:r>
            <a:r>
              <a:rPr lang="fr-FR" sz="1588" baseline="30000">
                <a:solidFill>
                  <a:srgbClr val="FFF807"/>
                </a:solidFill>
                <a:latin typeface="Chinacat" pitchFamily="2" charset="0"/>
              </a:rPr>
              <a:t>-1</a:t>
            </a:r>
            <a:endParaRPr lang="el-GR" sz="1588" baseline="30000">
              <a:solidFill>
                <a:srgbClr val="FFF807"/>
              </a:solidFill>
              <a:latin typeface="Chinacat" pitchFamily="2" charset="0"/>
            </a:endParaRPr>
          </a:p>
        </p:txBody>
      </p:sp>
      <p:sp>
        <p:nvSpPr>
          <p:cNvPr id="23564" name="Oval 13"/>
          <p:cNvSpPr>
            <a:spLocks noChangeArrowheads="1"/>
          </p:cNvSpPr>
          <p:nvPr/>
        </p:nvSpPr>
        <p:spPr bwMode="auto">
          <a:xfrm>
            <a:off x="5578288" y="5410200"/>
            <a:ext cx="1405218" cy="152400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wrap="none" lIns="89770" tIns="44886" rIns="89770" bIns="44886" anchor="ctr">
            <a:prstTxWarp prst="textNoShape">
              <a:avLst/>
            </a:prstTxWarp>
          </a:bodyPr>
          <a:lstStyle/>
          <a:p>
            <a:endParaRPr lang="en-US" sz="1588"/>
          </a:p>
        </p:txBody>
      </p:sp>
      <p:sp>
        <p:nvSpPr>
          <p:cNvPr id="23565" name="Line 14"/>
          <p:cNvSpPr>
            <a:spLocks noChangeShapeType="1"/>
          </p:cNvSpPr>
          <p:nvPr/>
        </p:nvSpPr>
        <p:spPr bwMode="auto">
          <a:xfrm flipV="1">
            <a:off x="7131424" y="53340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lIns="89770" tIns="44886" rIns="89770" bIns="44886" anchor="ctr">
            <a:prstTxWarp prst="textNoShape">
              <a:avLst/>
            </a:prstTxWarp>
          </a:bodyPr>
          <a:lstStyle/>
          <a:p>
            <a:endParaRPr lang="en-US" sz="1588"/>
          </a:p>
        </p:txBody>
      </p:sp>
      <p:sp>
        <p:nvSpPr>
          <p:cNvPr id="23566" name="Text Box 15"/>
          <p:cNvSpPr txBox="1">
            <a:spLocks noChangeArrowheads="1"/>
          </p:cNvSpPr>
          <p:nvPr/>
        </p:nvSpPr>
        <p:spPr bwMode="auto">
          <a:xfrm>
            <a:off x="7160700" y="5257812"/>
            <a:ext cx="566014" cy="38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9770" tIns="44886" rIns="89770" bIns="44886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GB" sz="1941" dirty="0" err="1">
                <a:solidFill>
                  <a:schemeClr val="bg1"/>
                </a:solidFill>
                <a:latin typeface="Chinacat" pitchFamily="2" charset="0"/>
              </a:rPr>
              <a:t>kpc</a:t>
            </a:r>
            <a:endParaRPr lang="en-US" sz="1941" dirty="0">
              <a:solidFill>
                <a:schemeClr val="bg1"/>
              </a:solidFill>
              <a:latin typeface="Chinacat" pitchFamily="2" charset="0"/>
            </a:endParaRPr>
          </a:p>
        </p:txBody>
      </p:sp>
      <p:sp>
        <p:nvSpPr>
          <p:cNvPr id="23567" name="Text Box 17"/>
          <p:cNvSpPr txBox="1">
            <a:spLocks noChangeArrowheads="1"/>
          </p:cNvSpPr>
          <p:nvPr/>
        </p:nvSpPr>
        <p:spPr bwMode="auto">
          <a:xfrm>
            <a:off x="5652253" y="5699135"/>
            <a:ext cx="973177" cy="38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9770" tIns="44886" rIns="89770" bIns="44886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GB" sz="1941" dirty="0">
                <a:solidFill>
                  <a:schemeClr val="bg1"/>
                </a:solidFill>
                <a:latin typeface="Chinacat" pitchFamily="2" charset="0"/>
              </a:rPr>
              <a:t> 10 </a:t>
            </a:r>
            <a:r>
              <a:rPr lang="en-GB" sz="1941" dirty="0" err="1">
                <a:solidFill>
                  <a:schemeClr val="bg1"/>
                </a:solidFill>
                <a:latin typeface="Chinacat" pitchFamily="2" charset="0"/>
              </a:rPr>
              <a:t>kpc</a:t>
            </a:r>
            <a:endParaRPr lang="en-US" sz="1941" dirty="0">
              <a:solidFill>
                <a:schemeClr val="bg1"/>
              </a:solidFill>
              <a:latin typeface="Chinacat" pitchFamily="2" charset="0"/>
            </a:endParaRPr>
          </a:p>
        </p:txBody>
      </p:sp>
      <p:sp>
        <p:nvSpPr>
          <p:cNvPr id="23568" name="Text Box 19"/>
          <p:cNvSpPr txBox="1">
            <a:spLocks noChangeArrowheads="1"/>
          </p:cNvSpPr>
          <p:nvPr/>
        </p:nvSpPr>
        <p:spPr bwMode="auto">
          <a:xfrm>
            <a:off x="7353311" y="4343409"/>
            <a:ext cx="2003908" cy="362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9770" tIns="44886" rIns="89770" bIns="44886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fr-FR" sz="1765" b="1">
                <a:solidFill>
                  <a:srgbClr val="0000FF"/>
                </a:solidFill>
                <a:latin typeface="Chinacat" pitchFamily="2" charset="0"/>
              </a:rPr>
              <a:t>strong deflection</a:t>
            </a:r>
            <a:endParaRPr lang="fr-FR" sz="1765" b="1">
              <a:solidFill>
                <a:schemeClr val="bg1"/>
              </a:solidFill>
              <a:latin typeface="Chinacat" pitchFamily="2" charset="0"/>
            </a:endParaRPr>
          </a:p>
        </p:txBody>
      </p:sp>
      <p:sp>
        <p:nvSpPr>
          <p:cNvPr id="23569" name="Text Box 20"/>
          <p:cNvSpPr txBox="1">
            <a:spLocks noChangeArrowheads="1"/>
          </p:cNvSpPr>
          <p:nvPr/>
        </p:nvSpPr>
        <p:spPr bwMode="auto">
          <a:xfrm>
            <a:off x="4690782" y="5029201"/>
            <a:ext cx="1067754" cy="633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9770" tIns="44886" rIns="89770" bIns="44886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GB" sz="1588" dirty="0">
                <a:solidFill>
                  <a:schemeClr val="bg1"/>
                </a:solidFill>
                <a:latin typeface="Chinacat" pitchFamily="2" charset="0"/>
              </a:rPr>
              <a:t>Milky way</a:t>
            </a:r>
          </a:p>
          <a:p>
            <a:pPr eaLnBrk="1" hangingPunct="1"/>
            <a:r>
              <a:rPr lang="en-GB" sz="1588" dirty="0">
                <a:solidFill>
                  <a:schemeClr val="bg1"/>
                </a:solidFill>
                <a:latin typeface="Chinacat" pitchFamily="2" charset="0"/>
              </a:rPr>
              <a:t>B ~ </a:t>
            </a:r>
            <a:r>
              <a:rPr lang="el-GR" sz="1941" b="1" dirty="0">
                <a:solidFill>
                  <a:schemeClr val="bg1"/>
                </a:solidFill>
                <a:latin typeface="Chinacat" pitchFamily="2" charset="0"/>
                <a:sym typeface="Symbol" pitchFamily="-108" charset="2"/>
              </a:rPr>
              <a:t></a:t>
            </a:r>
            <a:r>
              <a:rPr lang="fr-FR" sz="1941" b="1" dirty="0">
                <a:solidFill>
                  <a:schemeClr val="bg1"/>
                </a:solidFill>
                <a:latin typeface="Chinacat" pitchFamily="2" charset="0"/>
              </a:rPr>
              <a:t>G</a:t>
            </a:r>
            <a:endParaRPr lang="en-US" sz="1941" b="1" dirty="0">
              <a:solidFill>
                <a:schemeClr val="bg1"/>
              </a:solidFill>
              <a:latin typeface="Chinacat" pitchFamily="2" charset="0"/>
            </a:endParaRPr>
          </a:p>
        </p:txBody>
      </p:sp>
      <p:sp>
        <p:nvSpPr>
          <p:cNvPr id="23570" name="Rectangle 21"/>
          <p:cNvSpPr>
            <a:spLocks noChangeArrowheads="1"/>
          </p:cNvSpPr>
          <p:nvPr/>
        </p:nvSpPr>
        <p:spPr bwMode="auto">
          <a:xfrm>
            <a:off x="8516617" y="3668714"/>
            <a:ext cx="1040503" cy="335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9770" tIns="44886" rIns="89770" bIns="44886">
            <a:prstTxWarp prst="textNoShape">
              <a:avLst/>
            </a:prstTxWarp>
            <a:spAutoFit/>
          </a:bodyPr>
          <a:lstStyle/>
          <a:p>
            <a:r>
              <a:rPr lang="en-US" sz="1588" b="1">
                <a:solidFill>
                  <a:srgbClr val="00FFFF"/>
                </a:solidFill>
              </a:rPr>
              <a:t>E &gt; 10</a:t>
            </a:r>
            <a:r>
              <a:rPr lang="en-US" sz="1588" b="1" baseline="30000">
                <a:solidFill>
                  <a:srgbClr val="00FFFF"/>
                </a:solidFill>
              </a:rPr>
              <a:t>19</a:t>
            </a:r>
            <a:r>
              <a:rPr lang="en-US" sz="1588" b="1">
                <a:solidFill>
                  <a:srgbClr val="00FFFF"/>
                </a:solidFill>
              </a:rPr>
              <a:t>eV</a:t>
            </a:r>
            <a:endParaRPr lang="en-US" sz="1588" b="1"/>
          </a:p>
        </p:txBody>
      </p:sp>
      <p:sp>
        <p:nvSpPr>
          <p:cNvPr id="23571" name="Rectangle 22"/>
          <p:cNvSpPr>
            <a:spLocks noChangeArrowheads="1"/>
          </p:cNvSpPr>
          <p:nvPr/>
        </p:nvSpPr>
        <p:spPr bwMode="auto">
          <a:xfrm>
            <a:off x="7797053" y="4648201"/>
            <a:ext cx="1040503" cy="335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9770" tIns="44886" rIns="89770" bIns="44886">
            <a:prstTxWarp prst="textNoShape">
              <a:avLst/>
            </a:prstTxWarp>
            <a:spAutoFit/>
          </a:bodyPr>
          <a:lstStyle/>
          <a:p>
            <a:r>
              <a:rPr lang="en-US" sz="1588" b="1">
                <a:solidFill>
                  <a:srgbClr val="0000FF"/>
                </a:solidFill>
              </a:rPr>
              <a:t>E &lt; 10</a:t>
            </a:r>
            <a:r>
              <a:rPr lang="en-US" sz="1588" b="1" baseline="30000">
                <a:solidFill>
                  <a:srgbClr val="0000FF"/>
                </a:solidFill>
              </a:rPr>
              <a:t>18</a:t>
            </a:r>
            <a:r>
              <a:rPr lang="en-US" sz="1588" b="1">
                <a:solidFill>
                  <a:srgbClr val="0000FF"/>
                </a:solidFill>
              </a:rPr>
              <a:t>eV</a:t>
            </a:r>
          </a:p>
        </p:txBody>
      </p:sp>
      <p:sp>
        <p:nvSpPr>
          <p:cNvPr id="1929239" name="Freeform 23"/>
          <p:cNvSpPr>
            <a:spLocks/>
          </p:cNvSpPr>
          <p:nvPr/>
        </p:nvSpPr>
        <p:spPr bwMode="auto">
          <a:xfrm>
            <a:off x="5948082" y="1447800"/>
            <a:ext cx="4141694" cy="4038600"/>
          </a:xfrm>
          <a:custGeom>
            <a:avLst/>
            <a:gdLst>
              <a:gd name="T0" fmla="*/ 0 w 2688"/>
              <a:gd name="T1" fmla="*/ 2147483647 h 2544"/>
              <a:gd name="T2" fmla="*/ 2147483647 w 2688"/>
              <a:gd name="T3" fmla="*/ 2147483647 h 2544"/>
              <a:gd name="T4" fmla="*/ 2147483647 w 2688"/>
              <a:gd name="T5" fmla="*/ 2147483647 h 2544"/>
              <a:gd name="T6" fmla="*/ 2147483647 w 2688"/>
              <a:gd name="T7" fmla="*/ 2147483647 h 2544"/>
              <a:gd name="T8" fmla="*/ 2147483647 w 2688"/>
              <a:gd name="T9" fmla="*/ 0 h 25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88"/>
              <a:gd name="T16" fmla="*/ 0 h 2544"/>
              <a:gd name="T17" fmla="*/ 2688 w 2688"/>
              <a:gd name="T18" fmla="*/ 2544 h 25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88" h="2544">
                <a:moveTo>
                  <a:pt x="0" y="2544"/>
                </a:moveTo>
                <a:cubicBezTo>
                  <a:pt x="372" y="2180"/>
                  <a:pt x="744" y="1816"/>
                  <a:pt x="1008" y="1584"/>
                </a:cubicBezTo>
                <a:cubicBezTo>
                  <a:pt x="1272" y="1352"/>
                  <a:pt x="1360" y="1336"/>
                  <a:pt x="1584" y="1152"/>
                </a:cubicBezTo>
                <a:cubicBezTo>
                  <a:pt x="1808" y="968"/>
                  <a:pt x="2168" y="672"/>
                  <a:pt x="2352" y="480"/>
                </a:cubicBezTo>
                <a:cubicBezTo>
                  <a:pt x="2536" y="288"/>
                  <a:pt x="2612" y="144"/>
                  <a:pt x="2688" y="0"/>
                </a:cubicBezTo>
              </a:path>
            </a:pathLst>
          </a:custGeom>
          <a:noFill/>
          <a:ln w="50800">
            <a:solidFill>
              <a:srgbClr val="00FFFF"/>
            </a:solidFill>
            <a:round/>
            <a:headEnd/>
            <a:tailEnd/>
          </a:ln>
        </p:spPr>
        <p:txBody>
          <a:bodyPr wrap="none" lIns="89770" tIns="44886" rIns="89770" bIns="44886" anchor="ctr">
            <a:prstTxWarp prst="textNoShape">
              <a:avLst/>
            </a:prstTxWarp>
          </a:bodyPr>
          <a:lstStyle/>
          <a:p>
            <a:endParaRPr lang="en-US" sz="1588"/>
          </a:p>
        </p:txBody>
      </p:sp>
      <p:sp>
        <p:nvSpPr>
          <p:cNvPr id="23573" name="Oval 25"/>
          <p:cNvSpPr>
            <a:spLocks noChangeArrowheads="1"/>
          </p:cNvSpPr>
          <p:nvPr/>
        </p:nvSpPr>
        <p:spPr bwMode="auto">
          <a:xfrm>
            <a:off x="6169959" y="5334000"/>
            <a:ext cx="295835" cy="3048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89770" tIns="44886" rIns="89770" bIns="44886" anchor="ctr">
            <a:prstTxWarp prst="textNoShape">
              <a:avLst/>
            </a:prstTxWarp>
          </a:bodyPr>
          <a:lstStyle/>
          <a:p>
            <a:endParaRPr lang="en-US" sz="1588"/>
          </a:p>
        </p:txBody>
      </p:sp>
      <p:sp>
        <p:nvSpPr>
          <p:cNvPr id="1929242" name="Freeform 26"/>
          <p:cNvSpPr>
            <a:spLocks/>
          </p:cNvSpPr>
          <p:nvPr/>
        </p:nvSpPr>
        <p:spPr bwMode="auto">
          <a:xfrm>
            <a:off x="5948082" y="1447800"/>
            <a:ext cx="4141694" cy="4038600"/>
          </a:xfrm>
          <a:custGeom>
            <a:avLst/>
            <a:gdLst>
              <a:gd name="T0" fmla="*/ 2147483647 w 2496"/>
              <a:gd name="T1" fmla="*/ 0 h 2256"/>
              <a:gd name="T2" fmla="*/ 2147483647 w 2496"/>
              <a:gd name="T3" fmla="*/ 2147483647 h 2256"/>
              <a:gd name="T4" fmla="*/ 2147483647 w 2496"/>
              <a:gd name="T5" fmla="*/ 2147483647 h 2256"/>
              <a:gd name="T6" fmla="*/ 2147483647 w 2496"/>
              <a:gd name="T7" fmla="*/ 2147483647 h 2256"/>
              <a:gd name="T8" fmla="*/ 2147483647 w 2496"/>
              <a:gd name="T9" fmla="*/ 2147483647 h 2256"/>
              <a:gd name="T10" fmla="*/ 2147483647 w 2496"/>
              <a:gd name="T11" fmla="*/ 2147483647 h 2256"/>
              <a:gd name="T12" fmla="*/ 2147483647 w 2496"/>
              <a:gd name="T13" fmla="*/ 2147483647 h 2256"/>
              <a:gd name="T14" fmla="*/ 2147483647 w 2496"/>
              <a:gd name="T15" fmla="*/ 2147483647 h 2256"/>
              <a:gd name="T16" fmla="*/ 2147483647 w 2496"/>
              <a:gd name="T17" fmla="*/ 2147483647 h 2256"/>
              <a:gd name="T18" fmla="*/ 2147483647 w 2496"/>
              <a:gd name="T19" fmla="*/ 2147483647 h 2256"/>
              <a:gd name="T20" fmla="*/ 2147483647 w 2496"/>
              <a:gd name="T21" fmla="*/ 2147483647 h 2256"/>
              <a:gd name="T22" fmla="*/ 2147483647 w 2496"/>
              <a:gd name="T23" fmla="*/ 2147483647 h 2256"/>
              <a:gd name="T24" fmla="*/ 2147483647 w 2496"/>
              <a:gd name="T25" fmla="*/ 2147483647 h 2256"/>
              <a:gd name="T26" fmla="*/ 2147483647 w 2496"/>
              <a:gd name="T27" fmla="*/ 2147483647 h 2256"/>
              <a:gd name="T28" fmla="*/ 2147483647 w 2496"/>
              <a:gd name="T29" fmla="*/ 2147483647 h 2256"/>
              <a:gd name="T30" fmla="*/ 2147483647 w 2496"/>
              <a:gd name="T31" fmla="*/ 2147483647 h 2256"/>
              <a:gd name="T32" fmla="*/ 2147483647 w 2496"/>
              <a:gd name="T33" fmla="*/ 2147483647 h 2256"/>
              <a:gd name="T34" fmla="*/ 0 w 2496"/>
              <a:gd name="T35" fmla="*/ 2147483647 h 225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496"/>
              <a:gd name="T55" fmla="*/ 0 h 2256"/>
              <a:gd name="T56" fmla="*/ 2496 w 2496"/>
              <a:gd name="T57" fmla="*/ 2256 h 225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496" h="2256">
                <a:moveTo>
                  <a:pt x="2496" y="0"/>
                </a:moveTo>
                <a:cubicBezTo>
                  <a:pt x="2056" y="272"/>
                  <a:pt x="1616" y="544"/>
                  <a:pt x="1344" y="816"/>
                </a:cubicBezTo>
                <a:cubicBezTo>
                  <a:pt x="1072" y="1088"/>
                  <a:pt x="960" y="1464"/>
                  <a:pt x="864" y="1632"/>
                </a:cubicBezTo>
                <a:cubicBezTo>
                  <a:pt x="768" y="1800"/>
                  <a:pt x="808" y="1784"/>
                  <a:pt x="768" y="1824"/>
                </a:cubicBezTo>
                <a:cubicBezTo>
                  <a:pt x="728" y="1864"/>
                  <a:pt x="656" y="1872"/>
                  <a:pt x="624" y="1872"/>
                </a:cubicBezTo>
                <a:cubicBezTo>
                  <a:pt x="592" y="1872"/>
                  <a:pt x="560" y="1808"/>
                  <a:pt x="576" y="1824"/>
                </a:cubicBezTo>
                <a:cubicBezTo>
                  <a:pt x="592" y="1840"/>
                  <a:pt x="736" y="1928"/>
                  <a:pt x="720" y="1968"/>
                </a:cubicBezTo>
                <a:cubicBezTo>
                  <a:pt x="704" y="2008"/>
                  <a:pt x="544" y="2080"/>
                  <a:pt x="480" y="2064"/>
                </a:cubicBezTo>
                <a:cubicBezTo>
                  <a:pt x="416" y="2048"/>
                  <a:pt x="376" y="1920"/>
                  <a:pt x="336" y="1872"/>
                </a:cubicBezTo>
                <a:cubicBezTo>
                  <a:pt x="296" y="1824"/>
                  <a:pt x="264" y="1768"/>
                  <a:pt x="240" y="1776"/>
                </a:cubicBezTo>
                <a:cubicBezTo>
                  <a:pt x="216" y="1784"/>
                  <a:pt x="144" y="1904"/>
                  <a:pt x="192" y="1920"/>
                </a:cubicBezTo>
                <a:cubicBezTo>
                  <a:pt x="240" y="1936"/>
                  <a:pt x="440" y="1840"/>
                  <a:pt x="528" y="1872"/>
                </a:cubicBezTo>
                <a:cubicBezTo>
                  <a:pt x="616" y="1904"/>
                  <a:pt x="720" y="2064"/>
                  <a:pt x="720" y="2112"/>
                </a:cubicBezTo>
                <a:cubicBezTo>
                  <a:pt x="720" y="2160"/>
                  <a:pt x="584" y="2152"/>
                  <a:pt x="528" y="2160"/>
                </a:cubicBezTo>
                <a:cubicBezTo>
                  <a:pt x="472" y="2168"/>
                  <a:pt x="424" y="2152"/>
                  <a:pt x="384" y="2160"/>
                </a:cubicBezTo>
                <a:cubicBezTo>
                  <a:pt x="344" y="2168"/>
                  <a:pt x="336" y="2208"/>
                  <a:pt x="288" y="2208"/>
                </a:cubicBezTo>
                <a:cubicBezTo>
                  <a:pt x="240" y="2208"/>
                  <a:pt x="144" y="2152"/>
                  <a:pt x="96" y="2160"/>
                </a:cubicBezTo>
                <a:cubicBezTo>
                  <a:pt x="48" y="2168"/>
                  <a:pt x="24" y="2212"/>
                  <a:pt x="0" y="2256"/>
                </a:cubicBezTo>
              </a:path>
            </a:pathLst>
          </a:cu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 wrap="none" lIns="89770" tIns="44886" rIns="89770" bIns="44886" anchor="ctr">
            <a:prstTxWarp prst="textNoShape">
              <a:avLst/>
            </a:prstTxWarp>
          </a:bodyPr>
          <a:lstStyle/>
          <a:p>
            <a:endParaRPr lang="en-US" sz="1588"/>
          </a:p>
        </p:txBody>
      </p:sp>
      <p:sp>
        <p:nvSpPr>
          <p:cNvPr id="23575" name="Freeform 27"/>
          <p:cNvSpPr>
            <a:spLocks/>
          </p:cNvSpPr>
          <p:nvPr/>
        </p:nvSpPr>
        <p:spPr bwMode="auto">
          <a:xfrm>
            <a:off x="5800177" y="5410200"/>
            <a:ext cx="300458" cy="152400"/>
          </a:xfrm>
          <a:custGeom>
            <a:avLst/>
            <a:gdLst>
              <a:gd name="T0" fmla="*/ 2147483647 w 182"/>
              <a:gd name="T1" fmla="*/ 2147483647 h 167"/>
              <a:gd name="T2" fmla="*/ 2147483647 w 182"/>
              <a:gd name="T3" fmla="*/ 2147483647 h 167"/>
              <a:gd name="T4" fmla="*/ 2147483647 w 182"/>
              <a:gd name="T5" fmla="*/ 2147483647 h 167"/>
              <a:gd name="T6" fmla="*/ 2147483647 w 182"/>
              <a:gd name="T7" fmla="*/ 2147483647 h 167"/>
              <a:gd name="T8" fmla="*/ 2147483647 w 182"/>
              <a:gd name="T9" fmla="*/ 2147483647 h 167"/>
              <a:gd name="T10" fmla="*/ 2147483647 w 182"/>
              <a:gd name="T11" fmla="*/ 0 h 167"/>
              <a:gd name="T12" fmla="*/ 2147483647 w 182"/>
              <a:gd name="T13" fmla="*/ 2147483647 h 167"/>
              <a:gd name="T14" fmla="*/ 2147483647 w 182"/>
              <a:gd name="T15" fmla="*/ 2147483647 h 167"/>
              <a:gd name="T16" fmla="*/ 2147483647 w 182"/>
              <a:gd name="T17" fmla="*/ 2147483647 h 167"/>
              <a:gd name="T18" fmla="*/ 2147483647 w 182"/>
              <a:gd name="T19" fmla="*/ 2147483647 h 167"/>
              <a:gd name="T20" fmla="*/ 2147483647 w 182"/>
              <a:gd name="T21" fmla="*/ 2147483647 h 167"/>
              <a:gd name="T22" fmla="*/ 2147483647 w 182"/>
              <a:gd name="T23" fmla="*/ 2147483647 h 167"/>
              <a:gd name="T24" fmla="*/ 2147483647 w 182"/>
              <a:gd name="T25" fmla="*/ 2147483647 h 167"/>
              <a:gd name="T26" fmla="*/ 2147483647 w 182"/>
              <a:gd name="T27" fmla="*/ 2147483647 h 167"/>
              <a:gd name="T28" fmla="*/ 2147483647 w 182"/>
              <a:gd name="T29" fmla="*/ 2147483647 h 167"/>
              <a:gd name="T30" fmla="*/ 2147483647 w 182"/>
              <a:gd name="T31" fmla="*/ 2147483647 h 167"/>
              <a:gd name="T32" fmla="*/ 2147483647 w 182"/>
              <a:gd name="T33" fmla="*/ 2147483647 h 167"/>
              <a:gd name="T34" fmla="*/ 2147483647 w 182"/>
              <a:gd name="T35" fmla="*/ 2147483647 h 167"/>
              <a:gd name="T36" fmla="*/ 2147483647 w 182"/>
              <a:gd name="T37" fmla="*/ 2147483647 h 167"/>
              <a:gd name="T38" fmla="*/ 2147483647 w 182"/>
              <a:gd name="T39" fmla="*/ 2147483647 h 167"/>
              <a:gd name="T40" fmla="*/ 2147483647 w 182"/>
              <a:gd name="T41" fmla="*/ 2147483647 h 167"/>
              <a:gd name="T42" fmla="*/ 2147483647 w 182"/>
              <a:gd name="T43" fmla="*/ 2147483647 h 167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82"/>
              <a:gd name="T67" fmla="*/ 0 h 167"/>
              <a:gd name="T68" fmla="*/ 182 w 182"/>
              <a:gd name="T69" fmla="*/ 167 h 167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82" h="167">
                <a:moveTo>
                  <a:pt x="16" y="58"/>
                </a:moveTo>
                <a:cubicBezTo>
                  <a:pt x="44" y="14"/>
                  <a:pt x="26" y="25"/>
                  <a:pt x="61" y="13"/>
                </a:cubicBezTo>
                <a:cubicBezTo>
                  <a:pt x="80" y="15"/>
                  <a:pt x="104" y="6"/>
                  <a:pt x="118" y="20"/>
                </a:cubicBezTo>
                <a:cubicBezTo>
                  <a:pt x="128" y="30"/>
                  <a:pt x="120" y="51"/>
                  <a:pt x="112" y="64"/>
                </a:cubicBezTo>
                <a:cubicBezTo>
                  <a:pt x="108" y="69"/>
                  <a:pt x="99" y="60"/>
                  <a:pt x="93" y="58"/>
                </a:cubicBezTo>
                <a:cubicBezTo>
                  <a:pt x="66" y="32"/>
                  <a:pt x="57" y="15"/>
                  <a:pt x="99" y="0"/>
                </a:cubicBezTo>
                <a:cubicBezTo>
                  <a:pt x="103" y="6"/>
                  <a:pt x="113" y="12"/>
                  <a:pt x="112" y="20"/>
                </a:cubicBezTo>
                <a:cubicBezTo>
                  <a:pt x="110" y="30"/>
                  <a:pt x="50" y="49"/>
                  <a:pt x="41" y="52"/>
                </a:cubicBezTo>
                <a:cubicBezTo>
                  <a:pt x="30" y="49"/>
                  <a:pt x="19" y="41"/>
                  <a:pt x="9" y="45"/>
                </a:cubicBezTo>
                <a:cubicBezTo>
                  <a:pt x="2" y="47"/>
                  <a:pt x="0" y="57"/>
                  <a:pt x="3" y="64"/>
                </a:cubicBezTo>
                <a:cubicBezTo>
                  <a:pt x="16" y="103"/>
                  <a:pt x="20" y="100"/>
                  <a:pt x="48" y="109"/>
                </a:cubicBezTo>
                <a:cubicBezTo>
                  <a:pt x="63" y="107"/>
                  <a:pt x="79" y="109"/>
                  <a:pt x="93" y="103"/>
                </a:cubicBezTo>
                <a:cubicBezTo>
                  <a:pt x="99" y="99"/>
                  <a:pt x="97" y="85"/>
                  <a:pt x="105" y="84"/>
                </a:cubicBezTo>
                <a:cubicBezTo>
                  <a:pt x="130" y="80"/>
                  <a:pt x="156" y="88"/>
                  <a:pt x="182" y="90"/>
                </a:cubicBezTo>
                <a:cubicBezTo>
                  <a:pt x="171" y="155"/>
                  <a:pt x="151" y="143"/>
                  <a:pt x="93" y="135"/>
                </a:cubicBezTo>
                <a:cubicBezTo>
                  <a:pt x="95" y="120"/>
                  <a:pt x="102" y="104"/>
                  <a:pt x="99" y="90"/>
                </a:cubicBezTo>
                <a:cubicBezTo>
                  <a:pt x="97" y="82"/>
                  <a:pt x="93" y="106"/>
                  <a:pt x="86" y="109"/>
                </a:cubicBezTo>
                <a:cubicBezTo>
                  <a:pt x="77" y="111"/>
                  <a:pt x="69" y="105"/>
                  <a:pt x="61" y="103"/>
                </a:cubicBezTo>
                <a:cubicBezTo>
                  <a:pt x="25" y="79"/>
                  <a:pt x="25" y="62"/>
                  <a:pt x="61" y="39"/>
                </a:cubicBezTo>
                <a:cubicBezTo>
                  <a:pt x="86" y="46"/>
                  <a:pt x="96" y="51"/>
                  <a:pt x="105" y="77"/>
                </a:cubicBezTo>
                <a:cubicBezTo>
                  <a:pt x="100" y="135"/>
                  <a:pt x="112" y="167"/>
                  <a:pt x="54" y="154"/>
                </a:cubicBezTo>
                <a:cubicBezTo>
                  <a:pt x="52" y="147"/>
                  <a:pt x="48" y="135"/>
                  <a:pt x="48" y="135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lIns="89770" tIns="44886" rIns="89770" bIns="44886" anchor="ctr">
            <a:prstTxWarp prst="textNoShape">
              <a:avLst/>
            </a:prstTxWarp>
          </a:bodyPr>
          <a:lstStyle/>
          <a:p>
            <a:endParaRPr lang="en-US" sz="1588"/>
          </a:p>
        </p:txBody>
      </p:sp>
      <p:sp>
        <p:nvSpPr>
          <p:cNvPr id="23576" name="Rectangle 28"/>
          <p:cNvSpPr>
            <a:spLocks noChangeArrowheads="1"/>
          </p:cNvSpPr>
          <p:nvPr/>
        </p:nvSpPr>
        <p:spPr bwMode="auto">
          <a:xfrm>
            <a:off x="1732431" y="76200"/>
            <a:ext cx="1742683" cy="335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9770" tIns="44886" rIns="89770" bIns="44886">
            <a:prstTxWarp prst="textNoShape">
              <a:avLst/>
            </a:prstTxWarp>
            <a:spAutoFit/>
          </a:bodyPr>
          <a:lstStyle/>
          <a:p>
            <a:r>
              <a:rPr lang="en-US" sz="1588"/>
              <a:t>“Known unknown”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983507" y="1524001"/>
            <a:ext cx="2040777" cy="398425"/>
          </a:xfrm>
          <a:prstGeom prst="rect">
            <a:avLst/>
          </a:prstGeom>
          <a:noFill/>
        </p:spPr>
        <p:txBody>
          <a:bodyPr wrap="none" lIns="89770" tIns="44886" rIns="89770" bIns="44886" rtlCol="0">
            <a:spAutoFit/>
          </a:bodyPr>
          <a:lstStyle/>
          <a:p>
            <a:r>
              <a:rPr lang="fr-FR" sz="2000" b="1">
                <a:solidFill>
                  <a:schemeClr val="bg1"/>
                </a:solidFill>
                <a:latin typeface="Chinacat" pitchFamily="2" charset="0"/>
              </a:rPr>
              <a:t>1 EeV = </a:t>
            </a:r>
            <a:r>
              <a:rPr lang="en-US" sz="2000" b="1">
                <a:solidFill>
                  <a:schemeClr val="bg1"/>
                </a:solidFill>
                <a:latin typeface="Chinacat" pitchFamily="2" charset="0"/>
              </a:rPr>
              <a:t>10</a:t>
            </a:r>
            <a:r>
              <a:rPr lang="en-US" sz="2000" b="1" baseline="30000">
                <a:solidFill>
                  <a:schemeClr val="bg1"/>
                </a:solidFill>
                <a:latin typeface="Chinacat" pitchFamily="2" charset="0"/>
              </a:rPr>
              <a:t>18</a:t>
            </a:r>
            <a:r>
              <a:rPr lang="en-US" sz="2000" b="1">
                <a:solidFill>
                  <a:schemeClr val="bg1"/>
                </a:solidFill>
                <a:latin typeface="Chinacat" pitchFamily="2" charset="0"/>
              </a:rPr>
              <a:t> eV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806401" y="4343401"/>
            <a:ext cx="2376766" cy="1013978"/>
          </a:xfrm>
          <a:prstGeom prst="rect">
            <a:avLst/>
          </a:prstGeom>
        </p:spPr>
        <p:txBody>
          <a:bodyPr wrap="none" lIns="89770" tIns="44886" rIns="89770" bIns="44886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Galactic B deflection </a:t>
            </a:r>
          </a:p>
          <a:p>
            <a:r>
              <a:rPr lang="en-US" sz="2000" dirty="0">
                <a:solidFill>
                  <a:schemeClr val="bg1"/>
                </a:solidFill>
              </a:rPr>
              <a:t>&lt;&lt; 10</a:t>
            </a:r>
            <a:r>
              <a:rPr lang="en-US" sz="2000" baseline="30000" dirty="0">
                <a:solidFill>
                  <a:schemeClr val="bg1"/>
                </a:solidFill>
              </a:rPr>
              <a:t>o</a:t>
            </a:r>
            <a:r>
              <a:rPr lang="en-US" sz="2000" dirty="0">
                <a:solidFill>
                  <a:schemeClr val="bg1"/>
                </a:solidFill>
              </a:rPr>
              <a:t> Z (40 </a:t>
            </a:r>
            <a:r>
              <a:rPr lang="en-US" sz="2000" dirty="0" err="1">
                <a:solidFill>
                  <a:schemeClr val="bg1"/>
                </a:solidFill>
              </a:rPr>
              <a:t>EeV</a:t>
            </a:r>
            <a:r>
              <a:rPr lang="en-US" sz="2000" dirty="0">
                <a:solidFill>
                  <a:schemeClr val="bg1"/>
                </a:solidFill>
              </a:rPr>
              <a:t>/E)</a:t>
            </a:r>
          </a:p>
          <a:p>
            <a:r>
              <a:rPr lang="en-US" sz="2000" dirty="0">
                <a:solidFill>
                  <a:schemeClr val="bg1"/>
                </a:solidFill>
              </a:rPr>
              <a:t>anisotropic in sky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089776" y="6226629"/>
            <a:ext cx="1764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A. </a:t>
            </a:r>
            <a:r>
              <a:rPr lang="en-US" sz="2800" b="1" dirty="0" err="1" smtClean="0">
                <a:solidFill>
                  <a:schemeClr val="bg1"/>
                </a:solidFill>
              </a:rPr>
              <a:t>Olinto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142634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29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9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29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9239" grpId="0" animBg="1"/>
      <p:bldP spid="192924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083" y="209295"/>
            <a:ext cx="10058400" cy="887679"/>
          </a:xfrm>
        </p:spPr>
        <p:txBody>
          <a:bodyPr/>
          <a:lstStyle/>
          <a:p>
            <a:r>
              <a:rPr lang="ru-RU" dirty="0" smtClean="0"/>
              <a:t>Результаты последних экспериментов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106" y="1265724"/>
            <a:ext cx="11989079" cy="4182176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AD71E-5347-400B-A332-6F2AE7FF288B}" type="slidenum">
              <a:rPr lang="ru-RU" smtClean="0"/>
              <a:t>33</a:t>
            </a:fld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81262" y="5476789"/>
            <a:ext cx="110016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Анизотропия наблюдается, но нет корреляции с какими-либо предполагаемыми источниками!!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33785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AD71E-5347-400B-A332-6F2AE7FF288B}" type="slidenum">
              <a:rPr lang="ru-RU" smtClean="0"/>
              <a:t>34</a:t>
            </a:fld>
            <a:endParaRPr lang="ru-RU"/>
          </a:p>
        </p:txBody>
      </p:sp>
      <p:pic>
        <p:nvPicPr>
          <p:cNvPr id="29698" name="Picture 2" descr="http://player.myshared.ru/5/398558/slides/slide_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87" y="411732"/>
            <a:ext cx="7402227" cy="5551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041" y="411732"/>
            <a:ext cx="3240442" cy="2920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520" y="3663324"/>
            <a:ext cx="3214415" cy="2548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881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Ускорение заряженной частицы и ее энергия</a:t>
            </a:r>
            <a:endParaRPr lang="ru-RU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rot="5400000">
            <a:off x="1944688" y="3105151"/>
            <a:ext cx="1368425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rot="5400000">
            <a:off x="6194426" y="3105151"/>
            <a:ext cx="1368425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олилиния 7"/>
          <p:cNvSpPr/>
          <p:nvPr/>
        </p:nvSpPr>
        <p:spPr>
          <a:xfrm>
            <a:off x="1703388" y="3003551"/>
            <a:ext cx="2870200" cy="2441575"/>
          </a:xfrm>
          <a:custGeom>
            <a:avLst/>
            <a:gdLst>
              <a:gd name="connsiteX0" fmla="*/ 922528 w 2824480"/>
              <a:gd name="connsiteY0" fmla="*/ 89408 h 2462784"/>
              <a:gd name="connsiteX1" fmla="*/ 739648 w 2824480"/>
              <a:gd name="connsiteY1" fmla="*/ 89408 h 2462784"/>
              <a:gd name="connsiteX2" fmla="*/ 44704 w 2824480"/>
              <a:gd name="connsiteY2" fmla="*/ 625856 h 2462784"/>
              <a:gd name="connsiteX3" fmla="*/ 471424 w 2824480"/>
              <a:gd name="connsiteY3" fmla="*/ 942848 h 2462784"/>
              <a:gd name="connsiteX4" fmla="*/ 288544 w 2824480"/>
              <a:gd name="connsiteY4" fmla="*/ 1881632 h 2462784"/>
              <a:gd name="connsiteX5" fmla="*/ 1068832 w 2824480"/>
              <a:gd name="connsiteY5" fmla="*/ 2369312 h 2462784"/>
              <a:gd name="connsiteX6" fmla="*/ 2824480 w 2824480"/>
              <a:gd name="connsiteY6" fmla="*/ 2442464 h 2462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4480" h="2462784">
                <a:moveTo>
                  <a:pt x="922528" y="89408"/>
                </a:moveTo>
                <a:cubicBezTo>
                  <a:pt x="904240" y="44704"/>
                  <a:pt x="885952" y="0"/>
                  <a:pt x="739648" y="89408"/>
                </a:cubicBezTo>
                <a:cubicBezTo>
                  <a:pt x="593344" y="178816"/>
                  <a:pt x="89408" y="483616"/>
                  <a:pt x="44704" y="625856"/>
                </a:cubicBezTo>
                <a:cubicBezTo>
                  <a:pt x="0" y="768096"/>
                  <a:pt x="430784" y="733552"/>
                  <a:pt x="471424" y="942848"/>
                </a:cubicBezTo>
                <a:cubicBezTo>
                  <a:pt x="512064" y="1152144"/>
                  <a:pt x="188976" y="1643888"/>
                  <a:pt x="288544" y="1881632"/>
                </a:cubicBezTo>
                <a:cubicBezTo>
                  <a:pt x="388112" y="2119376"/>
                  <a:pt x="646176" y="2275840"/>
                  <a:pt x="1068832" y="2369312"/>
                </a:cubicBezTo>
                <a:cubicBezTo>
                  <a:pt x="1491488" y="2462784"/>
                  <a:pt x="2157984" y="2452624"/>
                  <a:pt x="2824480" y="2442464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Полилиния 8"/>
          <p:cNvSpPr/>
          <p:nvPr/>
        </p:nvSpPr>
        <p:spPr>
          <a:xfrm>
            <a:off x="4718050" y="2919413"/>
            <a:ext cx="3429000" cy="2525712"/>
          </a:xfrm>
          <a:custGeom>
            <a:avLst/>
            <a:gdLst>
              <a:gd name="connsiteX0" fmla="*/ 2036064 w 3314192"/>
              <a:gd name="connsiteY0" fmla="*/ 160528 h 2537968"/>
              <a:gd name="connsiteX1" fmla="*/ 2572512 w 3314192"/>
              <a:gd name="connsiteY1" fmla="*/ 148336 h 2537968"/>
              <a:gd name="connsiteX2" fmla="*/ 2840736 w 3314192"/>
              <a:gd name="connsiteY2" fmla="*/ 1050544 h 2537968"/>
              <a:gd name="connsiteX3" fmla="*/ 3279648 w 3314192"/>
              <a:gd name="connsiteY3" fmla="*/ 1465072 h 2537968"/>
              <a:gd name="connsiteX4" fmla="*/ 2767584 w 3314192"/>
              <a:gd name="connsiteY4" fmla="*/ 2342896 h 2537968"/>
              <a:gd name="connsiteX5" fmla="*/ 0 w 3314192"/>
              <a:gd name="connsiteY5" fmla="*/ 2537968 h 2537968"/>
              <a:gd name="connsiteX6" fmla="*/ 0 w 3314192"/>
              <a:gd name="connsiteY6" fmla="*/ 2537968 h 2537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14192" h="2537968">
                <a:moveTo>
                  <a:pt x="2036064" y="160528"/>
                </a:moveTo>
                <a:cubicBezTo>
                  <a:pt x="2237232" y="80264"/>
                  <a:pt x="2438400" y="0"/>
                  <a:pt x="2572512" y="148336"/>
                </a:cubicBezTo>
                <a:cubicBezTo>
                  <a:pt x="2706624" y="296672"/>
                  <a:pt x="2722880" y="831088"/>
                  <a:pt x="2840736" y="1050544"/>
                </a:cubicBezTo>
                <a:cubicBezTo>
                  <a:pt x="2958592" y="1270000"/>
                  <a:pt x="3291840" y="1249680"/>
                  <a:pt x="3279648" y="1465072"/>
                </a:cubicBezTo>
                <a:cubicBezTo>
                  <a:pt x="3267456" y="1680464"/>
                  <a:pt x="3314192" y="2164080"/>
                  <a:pt x="2767584" y="2342896"/>
                </a:cubicBezTo>
                <a:cubicBezTo>
                  <a:pt x="2220976" y="2521712"/>
                  <a:pt x="0" y="2537968"/>
                  <a:pt x="0" y="2537968"/>
                </a:cubicBezTo>
                <a:lnTo>
                  <a:pt x="0" y="2537968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5400000">
            <a:off x="4429126" y="5445126"/>
            <a:ext cx="2889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rot="5400000">
            <a:off x="4286250" y="5445125"/>
            <a:ext cx="863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2701926" y="2924176"/>
            <a:ext cx="142875" cy="144463"/>
          </a:xfrm>
          <a:prstGeom prst="ellips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2773364" y="2995614"/>
            <a:ext cx="288925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Овал 20"/>
          <p:cNvSpPr/>
          <p:nvPr/>
        </p:nvSpPr>
        <p:spPr>
          <a:xfrm>
            <a:off x="5870576" y="2924176"/>
            <a:ext cx="142875" cy="144463"/>
          </a:xfrm>
          <a:prstGeom prst="ellips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22" name="Прямая со стрелкой 21"/>
          <p:cNvCxnSpPr/>
          <p:nvPr/>
        </p:nvCxnSpPr>
        <p:spPr>
          <a:xfrm>
            <a:off x="5942014" y="2995614"/>
            <a:ext cx="936625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21" name="TextBox 23"/>
          <p:cNvSpPr txBox="1">
            <a:spLocks noChangeArrowheads="1"/>
          </p:cNvSpPr>
          <p:nvPr/>
        </p:nvSpPr>
        <p:spPr bwMode="auto">
          <a:xfrm>
            <a:off x="1774825" y="6308726"/>
            <a:ext cx="8642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sz="2400" b="1"/>
              <a:t>Если </a:t>
            </a:r>
            <a:r>
              <a:rPr lang="en-US" sz="2400" b="1"/>
              <a:t>U = 1 </a:t>
            </a:r>
            <a:r>
              <a:rPr lang="ru-RU" sz="2400" b="1"/>
              <a:t>В, </a:t>
            </a:r>
            <a:r>
              <a:rPr lang="en-US" sz="2400" b="1" i="1"/>
              <a:t>d</a:t>
            </a:r>
            <a:r>
              <a:rPr lang="en-US" sz="2400" b="1"/>
              <a:t> = 1 </a:t>
            </a:r>
            <a:r>
              <a:rPr lang="ru-RU" sz="2400" b="1"/>
              <a:t>м, то </a:t>
            </a:r>
            <a:r>
              <a:rPr lang="en-US" sz="2400" b="1"/>
              <a:t>E = </a:t>
            </a:r>
            <a:r>
              <a:rPr lang="ru-RU" sz="2400" b="1"/>
              <a:t>1 эВ (1,6 10</a:t>
            </a:r>
            <a:r>
              <a:rPr lang="ru-RU" sz="2400" b="1" baseline="30000"/>
              <a:t>-19</a:t>
            </a:r>
            <a:r>
              <a:rPr lang="ru-RU" sz="2400" b="1"/>
              <a:t> Дж)</a:t>
            </a:r>
          </a:p>
        </p:txBody>
      </p:sp>
      <p:sp>
        <p:nvSpPr>
          <p:cNvPr id="17422" name="TextBox 24"/>
          <p:cNvSpPr txBox="1">
            <a:spLocks noChangeArrowheads="1"/>
          </p:cNvSpPr>
          <p:nvPr/>
        </p:nvSpPr>
        <p:spPr bwMode="auto">
          <a:xfrm>
            <a:off x="4727575" y="4868864"/>
            <a:ext cx="215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/>
              <a:t>+</a:t>
            </a:r>
          </a:p>
        </p:txBody>
      </p:sp>
      <p:sp>
        <p:nvSpPr>
          <p:cNvPr id="17423" name="TextBox 25"/>
          <p:cNvSpPr txBox="1">
            <a:spLocks noChangeArrowheads="1"/>
          </p:cNvSpPr>
          <p:nvPr/>
        </p:nvSpPr>
        <p:spPr bwMode="auto">
          <a:xfrm>
            <a:off x="6888163" y="2195514"/>
            <a:ext cx="215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/>
              <a:t>+</a:t>
            </a:r>
          </a:p>
        </p:txBody>
      </p:sp>
      <p:sp>
        <p:nvSpPr>
          <p:cNvPr id="17424" name="TextBox 26"/>
          <p:cNvSpPr txBox="1">
            <a:spLocks noChangeArrowheads="1"/>
          </p:cNvSpPr>
          <p:nvPr/>
        </p:nvSpPr>
        <p:spPr bwMode="auto">
          <a:xfrm>
            <a:off x="2351088" y="2205039"/>
            <a:ext cx="215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/>
              <a:t>-</a:t>
            </a:r>
          </a:p>
        </p:txBody>
      </p:sp>
      <p:sp>
        <p:nvSpPr>
          <p:cNvPr id="17425" name="Прямоугольник 17"/>
          <p:cNvSpPr>
            <a:spLocks noChangeArrowheads="1"/>
          </p:cNvSpPr>
          <p:nvPr/>
        </p:nvSpPr>
        <p:spPr bwMode="auto">
          <a:xfrm>
            <a:off x="4656139" y="1835150"/>
            <a:ext cx="3254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b="1" i="1"/>
              <a:t>d</a:t>
            </a:r>
            <a:endParaRPr lang="ru-RU"/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2711451" y="2205039"/>
            <a:ext cx="4105275" cy="1587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27" name="TextBox 22"/>
          <p:cNvSpPr txBox="1">
            <a:spLocks noChangeArrowheads="1"/>
          </p:cNvSpPr>
          <p:nvPr/>
        </p:nvSpPr>
        <p:spPr bwMode="auto">
          <a:xfrm>
            <a:off x="2640013" y="2781300"/>
            <a:ext cx="215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/>
              <a:t>-</a:t>
            </a:r>
          </a:p>
        </p:txBody>
      </p:sp>
      <p:sp>
        <p:nvSpPr>
          <p:cNvPr id="17428" name="TextBox 27"/>
          <p:cNvSpPr txBox="1">
            <a:spLocks noChangeArrowheads="1"/>
          </p:cNvSpPr>
          <p:nvPr/>
        </p:nvSpPr>
        <p:spPr bwMode="auto">
          <a:xfrm>
            <a:off x="5808663" y="2781300"/>
            <a:ext cx="215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/>
              <a:t>-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AD71E-5347-400B-A332-6F2AE7FF288B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2907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23991" y="116632"/>
            <a:ext cx="5901710" cy="1644791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dirty="0" smtClean="0"/>
              <a:t>Ускорение на ударной волне от взрыва сверхновой</a:t>
            </a:r>
            <a:endParaRPr lang="ru-RU" dirty="0"/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41" y="101391"/>
            <a:ext cx="3727284" cy="279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629026"/>
            <a:ext cx="4340225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991" y="1838907"/>
            <a:ext cx="5913455" cy="42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4" name="Picture 2" descr="http://images.astronet.ru/pubd/2005/01/15/0001202007/f325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73" y="2933367"/>
            <a:ext cx="5074954" cy="3924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AD71E-5347-400B-A332-6F2AE7FF288B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226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Механическая аналогия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0962" y="1846263"/>
            <a:ext cx="6859016" cy="4333156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AD71E-5347-400B-A332-6F2AE7FF288B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867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033" y="267494"/>
            <a:ext cx="6839657" cy="1272548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600" dirty="0"/>
              <a:t>Слияние нейтронных звезд, образование </a:t>
            </a:r>
            <a:r>
              <a:rPr lang="ru-RU" sz="3600" dirty="0" err="1"/>
              <a:t>релятивистких</a:t>
            </a:r>
            <a:r>
              <a:rPr lang="ru-RU" sz="3600" dirty="0"/>
              <a:t> струй вещества.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25129"/>
            <a:ext cx="4787900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034" y="2276872"/>
            <a:ext cx="5715000" cy="4067175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AD71E-5347-400B-A332-6F2AE7FF288B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753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кругленный прямоугольник 16"/>
          <p:cNvSpPr/>
          <p:nvPr/>
        </p:nvSpPr>
        <p:spPr>
          <a:xfrm>
            <a:off x="1774826" y="2205039"/>
            <a:ext cx="8748713" cy="436562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774825" y="2205038"/>
            <a:ext cx="3600450" cy="381635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67494"/>
            <a:ext cx="5626968" cy="64122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 smtClean="0"/>
              <a:t>Жизнь одной частицы</a:t>
            </a: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774826" y="2205038"/>
            <a:ext cx="2017713" cy="18716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390" name="TextBox 4"/>
          <p:cNvSpPr txBox="1">
            <a:spLocks noChangeArrowheads="1"/>
          </p:cNvSpPr>
          <p:nvPr/>
        </p:nvSpPr>
        <p:spPr bwMode="auto">
          <a:xfrm>
            <a:off x="1774825" y="2351088"/>
            <a:ext cx="20891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/>
              <a:t>Астрофизический объект</a:t>
            </a:r>
          </a:p>
        </p:txBody>
      </p:sp>
      <p:sp>
        <p:nvSpPr>
          <p:cNvPr id="16391" name="TextBox 15"/>
          <p:cNvSpPr txBox="1">
            <a:spLocks noChangeArrowheads="1"/>
          </p:cNvSpPr>
          <p:nvPr/>
        </p:nvSpPr>
        <p:spPr bwMode="auto">
          <a:xfrm>
            <a:off x="1992314" y="5516564"/>
            <a:ext cx="30241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/>
              <a:t>Область ускорения</a:t>
            </a:r>
          </a:p>
        </p:txBody>
      </p:sp>
      <p:sp>
        <p:nvSpPr>
          <p:cNvPr id="6" name="Овал 5"/>
          <p:cNvSpPr/>
          <p:nvPr/>
        </p:nvSpPr>
        <p:spPr>
          <a:xfrm>
            <a:off x="2782889" y="3357564"/>
            <a:ext cx="73025" cy="71437"/>
          </a:xfrm>
          <a:prstGeom prst="ellipse">
            <a:avLst/>
          </a:prstGeom>
          <a:solidFill>
            <a:schemeClr val="bg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5448300" y="4652963"/>
            <a:ext cx="215900" cy="215900"/>
          </a:xfrm>
          <a:prstGeom prst="ellipse">
            <a:avLst/>
          </a:prstGeom>
          <a:solidFill>
            <a:schemeClr val="bg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8904289" y="5157789"/>
            <a:ext cx="1368425" cy="1366837"/>
          </a:xfrm>
          <a:prstGeom prst="ellipse">
            <a:avLst/>
          </a:prstGeom>
          <a:solidFill>
            <a:srgbClr val="00B0F0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395" name="TextBox 18"/>
          <p:cNvSpPr txBox="1">
            <a:spLocks noChangeArrowheads="1"/>
          </p:cNvSpPr>
          <p:nvPr/>
        </p:nvSpPr>
        <p:spPr bwMode="auto">
          <a:xfrm>
            <a:off x="2424114" y="6165850"/>
            <a:ext cx="54006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/>
              <a:t>Метагалактика, галактика</a:t>
            </a:r>
          </a:p>
        </p:txBody>
      </p:sp>
      <p:sp>
        <p:nvSpPr>
          <p:cNvPr id="16396" name="TextBox 19"/>
          <p:cNvSpPr txBox="1">
            <a:spLocks noChangeArrowheads="1"/>
          </p:cNvSpPr>
          <p:nvPr/>
        </p:nvSpPr>
        <p:spPr bwMode="auto">
          <a:xfrm>
            <a:off x="9480550" y="4868864"/>
            <a:ext cx="11509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/>
              <a:t>ЗЕМЛЯ</a:t>
            </a:r>
          </a:p>
        </p:txBody>
      </p:sp>
      <p:sp>
        <p:nvSpPr>
          <p:cNvPr id="16397" name="TextBox 20"/>
          <p:cNvSpPr txBox="1">
            <a:spLocks noChangeArrowheads="1"/>
          </p:cNvSpPr>
          <p:nvPr/>
        </p:nvSpPr>
        <p:spPr bwMode="auto">
          <a:xfrm>
            <a:off x="1631950" y="1187450"/>
            <a:ext cx="5759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dirty="0"/>
              <a:t>Может быть длиной целых 10</a:t>
            </a:r>
            <a:r>
              <a:rPr lang="ru-RU" baseline="30000" dirty="0"/>
              <a:t>7</a:t>
            </a:r>
            <a:r>
              <a:rPr lang="ru-RU" dirty="0"/>
              <a:t> лет (10000000) </a:t>
            </a:r>
          </a:p>
        </p:txBody>
      </p:sp>
      <p:pic>
        <p:nvPicPr>
          <p:cNvPr id="163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88" y="188913"/>
            <a:ext cx="241300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Овал 22"/>
          <p:cNvSpPr/>
          <p:nvPr/>
        </p:nvSpPr>
        <p:spPr>
          <a:xfrm>
            <a:off x="9048750" y="5300663"/>
            <a:ext cx="1079500" cy="105251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25" name="Прямая со стрелкой 24"/>
          <p:cNvCxnSpPr/>
          <p:nvPr/>
        </p:nvCxnSpPr>
        <p:spPr>
          <a:xfrm rot="10800000" flipV="1">
            <a:off x="3432175" y="908051"/>
            <a:ext cx="6192838" cy="1368425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rot="10800000" flipV="1">
            <a:off x="4800601" y="1196975"/>
            <a:ext cx="4175125" cy="1944688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AD71E-5347-400B-A332-6F2AE7FF288B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42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29417E-6 L 0.03541 0.1207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0" y="6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97 0.12072 C -0.01337 0.1494 -0.06372 0.17807 -0.04566 0.1864 C -0.02761 0.19472 0.1085 0.15333 0.14496 0.17044 C 0.18142 0.18756 0.15 0.27682 0.17291 0.28931 C 0.19583 0.3018 0.26145 0.25832 0.28229 0.24491 C 0.30312 0.2315 0.30069 0.2204 0.29843 0.20953 " pathEditMode="relative" rAng="0" ptsTypes="aaaaaA">
                                      <p:cBhvr>
                                        <p:cTn id="1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00" y="9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07 -0.07054 0.00157 -0.14084 0.01077 -0.15981 C 0.01997 -0.17877 0.04098 -0.0932 0.05469 -0.11355 C 0.06841 -0.1339 0.08455 -0.29903 0.09341 -0.28238 C 0.10226 -0.26573 0.0981 -0.0488 0.10799 -0.01411 C 0.11789 0.02058 0.1698 -0.09043 0.1533 -0.07447 C 0.13681 -0.05851 -0.00156 0.05944 0.00938 0.08164 C 0.02032 0.10384 0.18872 0.12003 0.21875 0.05874 C 0.24879 -0.00254 0.17066 -0.25301 0.18941 -0.28585 C 0.20816 -0.31869 0.31424 -0.2019 0.33073 -0.13853 C 0.34723 -0.07516 0.28073 0.04764 0.28803 0.09413 C 0.29532 0.14061 0.34601 0.13737 0.37466 0.14038 " pathEditMode="relative" ptsTypes="aaaaaaaaaaaA">
                                      <p:cBhvr>
                                        <p:cTn id="21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18" grpId="0" animBg="1"/>
      <p:bldP spid="1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Начало 20 века</a:t>
            </a:r>
            <a:br>
              <a:rPr lang="ru-RU" dirty="0" smtClean="0"/>
            </a:br>
            <a:r>
              <a:rPr lang="ru-RU" dirty="0" smtClean="0"/>
              <a:t>Модель Атома</a:t>
            </a:r>
            <a:endParaRPr lang="ru-RU" dirty="0"/>
          </a:p>
        </p:txBody>
      </p:sp>
      <p:sp>
        <p:nvSpPr>
          <p:cNvPr id="9220" name="Прямоугольник 3"/>
          <p:cNvSpPr>
            <a:spLocks noChangeArrowheads="1"/>
          </p:cNvSpPr>
          <p:nvPr/>
        </p:nvSpPr>
        <p:spPr bwMode="auto">
          <a:xfrm>
            <a:off x="337457" y="2204938"/>
            <a:ext cx="91440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dirty="0"/>
              <a:t>В 1833 году М. Фарадей установил, что ток в растворе это упорядоченное движение заряженных частиц – ионов. Фарадей определил минимальный заряд иона, который был назван элементарным электрическим зарядом. </a:t>
            </a:r>
          </a:p>
          <a:p>
            <a:pPr eaLnBrk="1" hangingPunct="1"/>
            <a:endParaRPr lang="ru-RU" dirty="0"/>
          </a:p>
          <a:p>
            <a:pPr eaLnBrk="1" hangingPunct="1"/>
            <a:r>
              <a:rPr lang="ru-RU" dirty="0"/>
              <a:t>В 1896 году А. Беккерель обнаружил явление испускания атомами невидимых проникающих излучений, названное радиоактивностью. </a:t>
            </a:r>
          </a:p>
          <a:p>
            <a:pPr eaLnBrk="1" hangingPunct="1"/>
            <a:endParaRPr lang="ru-RU" dirty="0"/>
          </a:p>
          <a:p>
            <a:pPr eaLnBrk="1" hangingPunct="1"/>
            <a:r>
              <a:rPr lang="ru-RU" dirty="0"/>
              <a:t>В 1897 году Дж. Томсон открыл электрон и измерил отношение e / m заряда электрона к массе. Опыты Томсона подтвердили вывод о том, что электроны входят в состав атомов.</a:t>
            </a:r>
          </a:p>
          <a:p>
            <a:pPr eaLnBrk="1" hangingPunct="1"/>
            <a:r>
              <a:rPr lang="ru-RU" dirty="0"/>
              <a:t> </a:t>
            </a:r>
          </a:p>
          <a:p>
            <a:pPr eaLnBrk="1" hangingPunct="1"/>
            <a:r>
              <a:rPr lang="ru-RU" dirty="0"/>
              <a:t>1909-1911 годы – опыты Резерфорда – «планетарная» модель атома</a:t>
            </a:r>
          </a:p>
        </p:txBody>
      </p:sp>
      <p:pic>
        <p:nvPicPr>
          <p:cNvPr id="922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125" y="-180975"/>
            <a:ext cx="2555875" cy="33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906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74971" y="97729"/>
            <a:ext cx="5408023" cy="968440"/>
          </a:xfrm>
        </p:spPr>
        <p:txBody>
          <a:bodyPr/>
          <a:lstStyle/>
          <a:p>
            <a:r>
              <a:rPr lang="ru-RU" dirty="0" smtClean="0"/>
              <a:t>Проект «КЛПВЭ»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AD71E-5347-400B-A332-6F2AE7FF288B}" type="slidenum">
              <a:rPr lang="ru-RU" smtClean="0"/>
              <a:t>40</a:t>
            </a:fld>
            <a:endParaRPr lang="ru-RU"/>
          </a:p>
        </p:txBody>
      </p:sp>
      <p:pic>
        <p:nvPicPr>
          <p:cNvPr id="5" name="Объект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641793"/>
            <a:ext cx="4833257" cy="5183117"/>
          </a:xfrm>
          <a:prstGeom prst="rect">
            <a:avLst/>
          </a:prstGeom>
        </p:spPr>
      </p:pic>
      <p:pic>
        <p:nvPicPr>
          <p:cNvPr id="6" name="Picture 2" descr="ÐÐ°ÑÑÐ¸Ð½ÐºÐ¸ Ð¿Ð¾ Ð·Ð°Ð¿ÑÐ¾ÑÑ ÐÐÐ¡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65117" cy="278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Объект 3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54" y="2888182"/>
            <a:ext cx="5320063" cy="3936728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8" name="Рисунок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53" y="2888182"/>
            <a:ext cx="5320063" cy="3936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2561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1113" y="207035"/>
            <a:ext cx="10406743" cy="802257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Космический эксперимент «КЛПВЭ»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93409" y="1526871"/>
            <a:ext cx="7180877" cy="5287992"/>
          </a:xfrm>
        </p:spPr>
        <p:txBody>
          <a:bodyPr>
            <a:normAutofit/>
          </a:bodyPr>
          <a:lstStyle/>
          <a:p>
            <a:r>
              <a:rPr lang="ru-RU" dirty="0" smtClean="0"/>
              <a:t>Назначение:</a:t>
            </a:r>
          </a:p>
          <a:p>
            <a:pPr marL="0" indent="0">
              <a:buNone/>
            </a:pPr>
            <a:r>
              <a:rPr lang="ru-RU" dirty="0" smtClean="0"/>
              <a:t>	Регистрация космических лучей предельно высоких энергий (энергии выше 50 </a:t>
            </a:r>
            <a:r>
              <a:rPr lang="ru-RU" dirty="0" err="1" smtClean="0"/>
              <a:t>ЭэВ</a:t>
            </a:r>
            <a:r>
              <a:rPr lang="ru-RU" dirty="0" smtClean="0"/>
              <a:t>) по флуоресцентному свечению ШАЛ  с орбиты Земли.</a:t>
            </a:r>
          </a:p>
          <a:p>
            <a:r>
              <a:rPr lang="ru-RU" dirty="0" smtClean="0"/>
              <a:t>Размещение:</a:t>
            </a:r>
          </a:p>
          <a:p>
            <a:pPr marL="0" indent="0">
              <a:buNone/>
            </a:pPr>
            <a:r>
              <a:rPr lang="ru-RU" dirty="0"/>
              <a:t>	</a:t>
            </a:r>
            <a:r>
              <a:rPr lang="ru-RU" dirty="0" smtClean="0"/>
              <a:t>Российский сегмент МКС</a:t>
            </a:r>
          </a:p>
          <a:p>
            <a:r>
              <a:rPr lang="ru-RU" dirty="0" smtClean="0"/>
              <a:t>Основные технические параметры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/>
              <a:t>КНА «КЛПВЭ» – телескоп с оптической схемой Шмидта (большая площадь входного окна и широкое поле зрения)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ru-RU" dirty="0" smtClean="0"/>
              <a:t>Диаметр зеркала – </a:t>
            </a:r>
            <a:r>
              <a:rPr lang="en-US" dirty="0" smtClean="0"/>
              <a:t>3.6-4</a:t>
            </a:r>
            <a:r>
              <a:rPr lang="ru-RU" dirty="0" smtClean="0"/>
              <a:t> м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ru-RU" dirty="0" smtClean="0"/>
              <a:t>Временное разрешение 1-2.5 </a:t>
            </a:r>
            <a:r>
              <a:rPr lang="ru-RU" dirty="0" err="1" smtClean="0"/>
              <a:t>мкс</a:t>
            </a:r>
            <a:endParaRPr lang="ru-RU" dirty="0" smtClean="0"/>
          </a:p>
          <a:p>
            <a:pPr lvl="1">
              <a:buFont typeface="Wingdings" panose="05000000000000000000" pitchFamily="2" charset="2"/>
              <a:buChar char="ü"/>
            </a:pPr>
            <a:r>
              <a:rPr lang="ru-RU" dirty="0" smtClean="0"/>
              <a:t>Поле зрения 40 градусов.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ru-RU" dirty="0" smtClean="0"/>
              <a:t>Угловое разрешение 10</a:t>
            </a:r>
            <a:r>
              <a:rPr lang="ru-RU" baseline="30000" dirty="0" smtClean="0"/>
              <a:t>-6</a:t>
            </a:r>
            <a:r>
              <a:rPr lang="ru-RU" dirty="0" smtClean="0"/>
              <a:t> ср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ru-RU" dirty="0" smtClean="0"/>
              <a:t>Масса </a:t>
            </a:r>
            <a:r>
              <a:rPr lang="en-US" dirty="0" smtClean="0"/>
              <a:t>~</a:t>
            </a:r>
            <a:r>
              <a:rPr lang="ru-RU" dirty="0" smtClean="0"/>
              <a:t> 550 - 850 кг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6" y="1526871"/>
            <a:ext cx="4251003" cy="455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33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6" name="Picture 8" descr="Картинки по запросу Auger observator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887787"/>
            <a:ext cx="5332291" cy="299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4" descr="hevelius_telescope-t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4" y="0"/>
            <a:ext cx="3344863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Объект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754" y="2609146"/>
            <a:ext cx="3483428" cy="3735579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611590" y="644704"/>
            <a:ext cx="2990441" cy="412707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7666" y="0"/>
            <a:ext cx="4524333" cy="250028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00866" y="6172200"/>
            <a:ext cx="6878815" cy="749303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/>
              <a:t>Спасибо за внимание!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88938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AD71E-5347-400B-A332-6F2AE7FF288B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421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AD71E-5347-400B-A332-6F2AE7FF288B}" type="slidenum">
              <a:rPr lang="ru-RU" smtClean="0"/>
              <a:t>44</a:t>
            </a:fld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665" y="132966"/>
            <a:ext cx="7350599" cy="6691944"/>
          </a:xfrm>
        </p:spPr>
      </p:pic>
    </p:spTree>
    <p:extLst>
      <p:ext uri="{BB962C8B-B14F-4D97-AF65-F5344CB8AC3E}">
        <p14:creationId xmlns:p14="http://schemas.microsoft.com/office/powerpoint/2010/main" val="295001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654" y="0"/>
            <a:ext cx="7517981" cy="6844328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AD71E-5347-400B-A332-6F2AE7FF288B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6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425" y="662357"/>
            <a:ext cx="5781575" cy="5180623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AD71E-5347-400B-A332-6F2AE7FF288B}" type="slidenum">
              <a:rPr lang="ru-RU" smtClean="0"/>
              <a:t>46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59480"/>
            <a:ext cx="5784784" cy="518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17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4" descr="ydoh7ocy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51994"/>
            <a:ext cx="12192000" cy="7399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512" y="836712"/>
            <a:ext cx="8964488" cy="4824536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dirty="0">
                <a:solidFill>
                  <a:schemeClr val="bg1"/>
                </a:solidFill>
              </a:rPr>
              <a:t>   Все знают, что это невозможно. Но вот приходит невежда, которому это неизвестно - он-то и делает открытие.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43701" y="4881564"/>
            <a:ext cx="3529013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4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А. Эйнштейн</a:t>
            </a:r>
          </a:p>
        </p:txBody>
      </p:sp>
    </p:spTree>
    <p:extLst>
      <p:ext uri="{BB962C8B-B14F-4D97-AF65-F5344CB8AC3E}">
        <p14:creationId xmlns:p14="http://schemas.microsoft.com/office/powerpoint/2010/main" val="224228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7" descr="ydoh7ocy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5" y="69851"/>
            <a:ext cx="306070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вал 4"/>
          <p:cNvSpPr/>
          <p:nvPr/>
        </p:nvSpPr>
        <p:spPr>
          <a:xfrm>
            <a:off x="-702644" y="2420939"/>
            <a:ext cx="13995132" cy="540067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-317634" y="5445125"/>
            <a:ext cx="13061482" cy="2376488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245" name="TextBox 5"/>
          <p:cNvSpPr txBox="1">
            <a:spLocks noChangeArrowheads="1"/>
          </p:cNvSpPr>
          <p:nvPr/>
        </p:nvSpPr>
        <p:spPr bwMode="auto">
          <a:xfrm>
            <a:off x="8832851" y="6165850"/>
            <a:ext cx="1584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/>
              <a:t>Земля</a:t>
            </a:r>
          </a:p>
        </p:txBody>
      </p:sp>
      <p:sp>
        <p:nvSpPr>
          <p:cNvPr id="10246" name="TextBox 6"/>
          <p:cNvSpPr txBox="1">
            <a:spLocks noChangeArrowheads="1"/>
          </p:cNvSpPr>
          <p:nvPr/>
        </p:nvSpPr>
        <p:spPr bwMode="auto">
          <a:xfrm>
            <a:off x="8904289" y="3716339"/>
            <a:ext cx="1584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/>
              <a:t>Атмосфера</a:t>
            </a:r>
          </a:p>
        </p:txBody>
      </p:sp>
      <p:sp>
        <p:nvSpPr>
          <p:cNvPr id="8" name="Молния 7"/>
          <p:cNvSpPr/>
          <p:nvPr/>
        </p:nvSpPr>
        <p:spPr>
          <a:xfrm>
            <a:off x="2208213" y="4221163"/>
            <a:ext cx="1079500" cy="1439862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Облако 8"/>
          <p:cNvSpPr/>
          <p:nvPr/>
        </p:nvSpPr>
        <p:spPr>
          <a:xfrm>
            <a:off x="1919288" y="4076701"/>
            <a:ext cx="1223962" cy="288925"/>
          </a:xfrm>
          <a:prstGeom prst="cloud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24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900" y="5805488"/>
            <a:ext cx="7366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Солнце 10"/>
          <p:cNvSpPr/>
          <p:nvPr/>
        </p:nvSpPr>
        <p:spPr>
          <a:xfrm>
            <a:off x="8832850" y="1"/>
            <a:ext cx="1835150" cy="1700213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rot="18296203">
            <a:off x="4553744" y="5325269"/>
            <a:ext cx="831850" cy="3603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 rot="2839353">
            <a:off x="8024019" y="1197769"/>
            <a:ext cx="360362" cy="2159000"/>
          </a:xfrm>
          <a:prstGeom prst="downArrow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25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663" y="4868863"/>
            <a:ext cx="969962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Скругленная соединительная линия 15"/>
          <p:cNvCxnSpPr/>
          <p:nvPr/>
        </p:nvCxnSpPr>
        <p:spPr>
          <a:xfrm rot="16200000" flipH="1">
            <a:off x="2640013" y="981076"/>
            <a:ext cx="3887788" cy="3887787"/>
          </a:xfrm>
          <a:prstGeom prst="curvedConnector3">
            <a:avLst>
              <a:gd name="adj1" fmla="val 50000"/>
            </a:avLst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5832147" y="4938159"/>
            <a:ext cx="819477" cy="1419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AD71E-5347-400B-A332-6F2AE7FF288B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7261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7.40741E-7 L -2.22222E-6 -0.39907 " pathEditMode="relative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9496" y="116632"/>
            <a:ext cx="8941666" cy="710456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dirty="0"/>
              <a:t>7 августа 1912 </a:t>
            </a:r>
            <a:r>
              <a:rPr lang="ru-RU" sz="3600" dirty="0" smtClean="0"/>
              <a:t>года, опыт Виктора Гесса</a:t>
            </a:r>
            <a:endParaRPr lang="ru-RU" sz="3600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1141" y="827088"/>
            <a:ext cx="3203575" cy="549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426" y="3522150"/>
            <a:ext cx="1600200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7165776" y="890588"/>
            <a:ext cx="3492500" cy="5427662"/>
          </a:xfrm>
          <a:noFill/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8135419" y="5332799"/>
            <a:ext cx="3106688" cy="139903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484188" indent="-484188">
              <a:defRPr/>
            </a:pPr>
            <a:r>
              <a:rPr lang="ru-RU" sz="3600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rgbClr val="FF5C9C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12 ч 15 </a:t>
            </a:r>
            <a:r>
              <a:rPr lang="ru-RU" sz="36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rgbClr val="FF5C9C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мин</a:t>
            </a:r>
            <a:endParaRPr lang="ru-RU" sz="360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rgbClr val="FF5C9C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1" name="Стрелка вправо 10"/>
          <p:cNvSpPr/>
          <p:nvPr/>
        </p:nvSpPr>
        <p:spPr>
          <a:xfrm>
            <a:off x="4773414" y="2193423"/>
            <a:ext cx="1800225" cy="863600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289866" y="5770705"/>
            <a:ext cx="17748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6 ч 12 </a:t>
            </a:r>
            <a:r>
              <a:rPr lang="ru-RU" sz="2800" dirty="0" smtClean="0">
                <a:solidFill>
                  <a:schemeClr val="bg1"/>
                </a:solidFill>
              </a:rPr>
              <a:t>мин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AD71E-5347-400B-A332-6F2AE7FF288B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84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35851" y="1822460"/>
            <a:ext cx="475744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/>
              <a:t> Изменение скорости разрядки электроскопа (степени ионизации воздуха) в опытах Гесса и </a:t>
            </a:r>
            <a:r>
              <a:rPr lang="ru-RU" sz="3200" dirty="0" err="1" smtClean="0"/>
              <a:t>Кольхестера</a:t>
            </a:r>
            <a:endParaRPr lang="ru-RU" sz="3200" dirty="0" smtClean="0"/>
          </a:p>
          <a:p>
            <a:pPr algn="ctr"/>
            <a:r>
              <a:rPr lang="ru-RU" sz="3200" i="1" dirty="0" smtClean="0"/>
              <a:t>Источник ионизирующего излучения находится сверху, в космосе…</a:t>
            </a:r>
            <a:endParaRPr lang="ru-RU" sz="3200" i="1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AD71E-5347-400B-A332-6F2AE7FF288B}" type="slidenum">
              <a:rPr lang="ru-RU" smtClean="0"/>
              <a:t>8</a:t>
            </a:fld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65659" y="189562"/>
            <a:ext cx="6257064" cy="6270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-36512" y="5808166"/>
            <a:ext cx="12228512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</a:rPr>
              <a:t>Открытие космических лучей!</a:t>
            </a:r>
          </a:p>
          <a:p>
            <a:pPr algn="ctr"/>
            <a:r>
              <a:rPr lang="ru-RU" sz="3200" b="1" dirty="0" smtClean="0">
                <a:solidFill>
                  <a:srgbClr val="7030A0"/>
                </a:solidFill>
              </a:rPr>
              <a:t>Нобелевская премия 1936 года.</a:t>
            </a:r>
            <a:endParaRPr lang="ru-RU" sz="3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275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Из чего состоят космические лучи? </a:t>
            </a:r>
            <a:br>
              <a:rPr lang="ru-RU" dirty="0" smtClean="0"/>
            </a:br>
            <a:r>
              <a:rPr lang="ru-RU" dirty="0" smtClean="0"/>
              <a:t>И как это узнать?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AD71E-5347-400B-A332-6F2AE7FF288B}" type="slidenum">
              <a:rPr lang="ru-RU" smtClean="0"/>
              <a:t>9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497" y="1930859"/>
            <a:ext cx="3532851" cy="4416065"/>
          </a:xfrm>
          <a:prstGeom prst="rect">
            <a:avLst/>
          </a:prstGeom>
        </p:spPr>
      </p:pic>
      <p:pic>
        <p:nvPicPr>
          <p:cNvPr id="17410" name="Picture 2" descr="Картинки по запросу движение заряженной частицы в магнитном пол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80" y="2184934"/>
            <a:ext cx="5581082" cy="3868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9095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22222E-6 L 0.28359 -0.004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80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7814</TotalTime>
  <Words>868</Words>
  <Application>Microsoft Office PowerPoint</Application>
  <PresentationFormat>Широкоэкранный</PresentationFormat>
  <Paragraphs>209</Paragraphs>
  <Slides>46</Slides>
  <Notes>4</Notes>
  <HiddenSlides>0</HiddenSlides>
  <MMClips>2</MMClips>
  <ScaleCrop>false</ScaleCrop>
  <HeadingPairs>
    <vt:vector size="8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63" baseType="lpstr">
      <vt:lpstr>ＭＳ Ｐゴシック</vt:lpstr>
      <vt:lpstr>Arial</vt:lpstr>
      <vt:lpstr>Baskerville-SemiBold</vt:lpstr>
      <vt:lpstr>Calibri</vt:lpstr>
      <vt:lpstr>Calibri Light</vt:lpstr>
      <vt:lpstr>Chalkboard</vt:lpstr>
      <vt:lpstr>Chinacat</vt:lpstr>
      <vt:lpstr>Gill Sans MT</vt:lpstr>
      <vt:lpstr>High Tower Text</vt:lpstr>
      <vt:lpstr>Monotype Sorts</vt:lpstr>
      <vt:lpstr>Roboto</vt:lpstr>
      <vt:lpstr>Symbol</vt:lpstr>
      <vt:lpstr>Times</vt:lpstr>
      <vt:lpstr>Times New Roman</vt:lpstr>
      <vt:lpstr>Wingdings</vt:lpstr>
      <vt:lpstr>Ретро</vt:lpstr>
      <vt:lpstr>Уравнение</vt:lpstr>
      <vt:lpstr>Космические лучи – «странники Вселенной»</vt:lpstr>
      <vt:lpstr>Стремление к звездам</vt:lpstr>
      <vt:lpstr>Космос становится всё ближе… Современный телескоп «Хаббл»</vt:lpstr>
      <vt:lpstr>Начало 20 века Модель Атома</vt:lpstr>
      <vt:lpstr>   Все знают, что это невозможно. Но вот приходит невежда, которому это неизвестно - он-то и делает открытие.  </vt:lpstr>
      <vt:lpstr>Презентация PowerPoint</vt:lpstr>
      <vt:lpstr>7 августа 1912 года, опыт Виктора Гесса</vt:lpstr>
      <vt:lpstr>Презентация PowerPoint</vt:lpstr>
      <vt:lpstr>Из чего состоят космические лучи?  И как это узнать?</vt:lpstr>
      <vt:lpstr>Презентация PowerPoint</vt:lpstr>
      <vt:lpstr>Широтный эффект</vt:lpstr>
      <vt:lpstr>Восточно-западная асимметрия</vt:lpstr>
      <vt:lpstr>Что такое космические лучи?</vt:lpstr>
      <vt:lpstr>Различают:</vt:lpstr>
      <vt:lpstr>Солнце – ближайшая звезда</vt:lpstr>
      <vt:lpstr>Радиационные пояса Земли</vt:lpstr>
      <vt:lpstr>Движение частицы в магнитном поле Земли</vt:lpstr>
      <vt:lpstr>Взаимодействие с атмосферой Земли</vt:lpstr>
      <vt:lpstr>Широкий атмосферный ливень как средство регистрации и исследования КЛ</vt:lpstr>
      <vt:lpstr>Наземные обсерватории по регистрации космических лучей</vt:lpstr>
      <vt:lpstr>Самая большая установка в Аргентине</vt:lpstr>
      <vt:lpstr>Регистрация флуоресценции атмосферы</vt:lpstr>
      <vt:lpstr>Для регистрации нейтрино устанавливают детекторы под землей, водой или толщей льда!</vt:lpstr>
      <vt:lpstr>Ускорение заряженной частицы и ее энергия</vt:lpstr>
      <vt:lpstr>Энергия космических частиц. Спектр.</vt:lpstr>
      <vt:lpstr>Энергии частиц, которых достигло человечество</vt:lpstr>
      <vt:lpstr>Диаграмма Хилласа</vt:lpstr>
      <vt:lpstr>Презентация PowerPoint</vt:lpstr>
      <vt:lpstr>Презентация PowerPoint</vt:lpstr>
      <vt:lpstr>Космические лучи предельно высоких энергий</vt:lpstr>
      <vt:lpstr>Направление прихода. Поиск источников и магнитные поля…</vt:lpstr>
      <vt:lpstr>Презентация PowerPoint</vt:lpstr>
      <vt:lpstr>Результаты последних экспериментов</vt:lpstr>
      <vt:lpstr>Презентация PowerPoint</vt:lpstr>
      <vt:lpstr>Ускорение заряженной частицы и ее энергия</vt:lpstr>
      <vt:lpstr>Ускорение на ударной волне от взрыва сверхновой</vt:lpstr>
      <vt:lpstr>Механическая аналогия</vt:lpstr>
      <vt:lpstr>Слияние нейтронных звезд, образование релятивистких струй вещества.</vt:lpstr>
      <vt:lpstr>Жизнь одной частицы</vt:lpstr>
      <vt:lpstr>Проект «КЛПВЭ»</vt:lpstr>
      <vt:lpstr>Космический эксперимент «КЛПВЭ»</vt:lpstr>
      <vt:lpstr>Спасибо за внимание!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Транзиентные световые явления в атмосфере Земли. Результаты спутниковых наблюдений</dc:title>
  <dc:creator>Pavel Klimov</dc:creator>
  <cp:lastModifiedBy>Pavel Klimov</cp:lastModifiedBy>
  <cp:revision>243</cp:revision>
  <dcterms:created xsi:type="dcterms:W3CDTF">2019-08-18T14:30:41Z</dcterms:created>
  <dcterms:modified xsi:type="dcterms:W3CDTF">2019-11-01T11:51:35Z</dcterms:modified>
</cp:coreProperties>
</file>